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57" r:id="rId3"/>
  </p:sldIdLst>
  <p:sldSz cx="7559675" cy="104394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veat" panose="020B0604020202020204" charset="0"/>
      <p:regular r:id="rId9"/>
      <p:bold r:id="rId10"/>
    </p:embeddedFont>
    <p:embeddedFont>
      <p:font typeface="Montserrat" panose="00000500000000000000" pitchFamily="2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88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2188" y="28"/>
      </p:cViewPr>
      <p:guideLst>
        <p:guide orient="horz" pos="3288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87788" y="685800"/>
            <a:ext cx="2483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4833a0fed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87788" y="685800"/>
            <a:ext cx="2483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4833a0fed_1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14833a0fed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87788" y="685800"/>
            <a:ext cx="2483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14833a0fed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57712" y="1511298"/>
            <a:ext cx="7044600" cy="416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57705" y="5752555"/>
            <a:ext cx="7044600" cy="16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57705" y="2245153"/>
            <a:ext cx="7044600" cy="398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57705" y="6398217"/>
            <a:ext cx="7044600" cy="264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57705" y="4365680"/>
            <a:ext cx="7044600" cy="170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57705" y="903288"/>
            <a:ext cx="7044600" cy="11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57705" y="2339232"/>
            <a:ext cx="7044600" cy="69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57705" y="903288"/>
            <a:ext cx="7044600" cy="11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57705" y="2339232"/>
            <a:ext cx="3306900" cy="69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3995291" y="2339232"/>
            <a:ext cx="3306900" cy="69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57705" y="903288"/>
            <a:ext cx="7044600" cy="11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57705" y="1127727"/>
            <a:ext cx="2321700" cy="15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57705" y="2820535"/>
            <a:ext cx="2321700" cy="64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05325" y="913690"/>
            <a:ext cx="5264700" cy="830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54"/>
            <a:ext cx="3780000" cy="104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19508" y="2503032"/>
            <a:ext cx="3344400" cy="300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19508" y="5689531"/>
            <a:ext cx="3344400" cy="25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083839" y="1469689"/>
            <a:ext cx="3172200" cy="75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57705" y="8586994"/>
            <a:ext cx="4959600" cy="122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57705" y="903288"/>
            <a:ext cx="7044600" cy="11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57705" y="2339232"/>
            <a:ext cx="7044600" cy="69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hyperlink" Target="http://www.smartfutureacademy.it" TargetMode="External"/><Relationship Id="rId26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hyperlink" Target="https://www.smartfutureacademy.it/comitato-scientifico/" TargetMode="External"/><Relationship Id="rId7" Type="http://schemas.openxmlformats.org/officeDocument/2006/relationships/image" Target="../media/image4.jpg"/><Relationship Id="rId12" Type="http://schemas.openxmlformats.org/officeDocument/2006/relationships/image" Target="../media/image9.png"/><Relationship Id="rId17" Type="http://schemas.openxmlformats.org/officeDocument/2006/relationships/image" Target="../media/image14.jpg"/><Relationship Id="rId25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hyperlink" Target="https://www.smartfutureacademy.it/speaker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hyperlink" Target="https://www.smartfutureacademy.it/advisory-board/" TargetMode="External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hyperlink" Target="https://www.smartfutureacademy.it/progetto/" TargetMode="External"/><Relationship Id="rId10" Type="http://schemas.openxmlformats.org/officeDocument/2006/relationships/image" Target="../media/image7.png"/><Relationship Id="rId19" Type="http://schemas.openxmlformats.org/officeDocument/2006/relationships/hyperlink" Target="https://www.smartfutureacademy.it/eventi/" TargetMode="External"/><Relationship Id="rId4" Type="http://schemas.openxmlformats.org/officeDocument/2006/relationships/hyperlink" Target="https://www.smartfutureacademy.it/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hyperlink" Target="https://www.smartfutureacademy.it/team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hyperlink" Target="https://www.smartfutureacademy.it/iscrizione-istituti-scolastici/)" TargetMode="External"/><Relationship Id="rId26" Type="http://schemas.openxmlformats.org/officeDocument/2006/relationships/image" Target="../media/image15.png"/><Relationship Id="rId3" Type="http://schemas.openxmlformats.org/officeDocument/2006/relationships/image" Target="../media/image1.png"/><Relationship Id="rId21" Type="http://schemas.openxmlformats.org/officeDocument/2006/relationships/hyperlink" Target="https://www.smartfutureacademy.it/speaker/" TargetMode="External"/><Relationship Id="rId7" Type="http://schemas.openxmlformats.org/officeDocument/2006/relationships/image" Target="../media/image4.jpg"/><Relationship Id="rId12" Type="http://schemas.openxmlformats.org/officeDocument/2006/relationships/image" Target="../media/image9.png"/><Relationship Id="rId17" Type="http://schemas.openxmlformats.org/officeDocument/2006/relationships/image" Target="../media/image14.jpg"/><Relationship Id="rId25" Type="http://schemas.openxmlformats.org/officeDocument/2006/relationships/hyperlink" Target="https://www.smartfutureacademy.it/advisory-board/" TargetMode="Externa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3.png"/><Relationship Id="rId20" Type="http://schemas.openxmlformats.org/officeDocument/2006/relationships/hyperlink" Target="https://www.smartfutureacademy.it/eventi/" TargetMode="External"/><Relationship Id="rId29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hyperlink" Target="https://www.smartfutureacademy.it/progetto/" TargetMode="External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hyperlink" Target="https://www.smartfutureacademy.it/team/" TargetMode="External"/><Relationship Id="rId28" Type="http://schemas.openxmlformats.org/officeDocument/2006/relationships/image" Target="../media/image17.jpg"/><Relationship Id="rId10" Type="http://schemas.openxmlformats.org/officeDocument/2006/relationships/image" Target="../media/image7.png"/><Relationship Id="rId19" Type="http://schemas.openxmlformats.org/officeDocument/2006/relationships/hyperlink" Target="https://docs.google.com/presentation/d/1bmeh07EHrfPfQXQiFU2HHZoJNaC8XfaSVyw4unEDbSQ/edit?usp=sharing" TargetMode="External"/><Relationship Id="rId4" Type="http://schemas.openxmlformats.org/officeDocument/2006/relationships/hyperlink" Target="https://www.smartfutureacademy.it/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hyperlink" Target="https://www.smartfutureacademy.it/comitato-scientifico/" TargetMode="External"/><Relationship Id="rId27" Type="http://schemas.openxmlformats.org/officeDocument/2006/relationships/hyperlink" Target="http://www.youtube.com/watch?v=h2a6JTVklE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5" y="0"/>
            <a:ext cx="7553325" cy="16192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0" y="10105100"/>
            <a:ext cx="7560000" cy="3588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smartfutureacademy</a:t>
            </a:r>
            <a:r>
              <a:rPr lang="it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.it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" name="Google Shape;56;p13"/>
          <p:cNvSpPr txBox="1"/>
          <p:nvPr/>
        </p:nvSpPr>
        <p:spPr>
          <a:xfrm rot="3121">
            <a:off x="1855112" y="194830"/>
            <a:ext cx="5287202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700" b="1">
                <a:solidFill>
                  <a:srgbClr val="E20018"/>
                </a:solidFill>
                <a:latin typeface="Montserrat"/>
                <a:ea typeface="Montserrat"/>
                <a:cs typeface="Montserrat"/>
                <a:sym typeface="Montserrat"/>
              </a:rPr>
              <a:t>SMART FUTURE ACADEMY</a:t>
            </a:r>
            <a:endParaRPr sz="2700" b="1">
              <a:solidFill>
                <a:srgbClr val="E2001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" name="Google Shape;57;p13"/>
          <p:cNvSpPr txBox="1"/>
          <p:nvPr/>
        </p:nvSpPr>
        <p:spPr>
          <a:xfrm rot="-121938">
            <a:off x="1717149" y="783040"/>
            <a:ext cx="5287226" cy="661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100" b="1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SPECIALE PUGLIA 2022 ONLINE</a:t>
            </a:r>
            <a:endParaRPr sz="3100" b="1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58" name="Google Shape;58;p1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4146" y="109603"/>
            <a:ext cx="1446238" cy="1396503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 rot="3108">
            <a:off x="1015447" y="3386350"/>
            <a:ext cx="5973002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>
                <a:solidFill>
                  <a:srgbClr val="E20018"/>
                </a:solidFill>
                <a:latin typeface="Montserrat"/>
                <a:ea typeface="Montserrat"/>
                <a:cs typeface="Montserrat"/>
                <a:sym typeface="Montserrat"/>
              </a:rPr>
              <a:t>SPECIALE TURISMO      </a:t>
            </a:r>
            <a:r>
              <a:rPr lang="it" sz="1600" b="1">
                <a:solidFill>
                  <a:srgbClr val="E20018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</a:t>
            </a:r>
            <a:endParaRPr sz="1600" b="1">
              <a:solidFill>
                <a:srgbClr val="E2001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MARTEDì 12 APRILE</a:t>
            </a:r>
            <a:r>
              <a:rPr lang="it" sz="1600" b="1">
                <a:solidFill>
                  <a:srgbClr val="E2001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60" name="Google Shape;60;p13"/>
          <p:cNvCxnSpPr/>
          <p:nvPr/>
        </p:nvCxnSpPr>
        <p:spPr>
          <a:xfrm rot="10800000" flipH="1">
            <a:off x="357775" y="8810463"/>
            <a:ext cx="6872400" cy="9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55925" y="9093732"/>
            <a:ext cx="436274" cy="43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74801" y="9085038"/>
            <a:ext cx="454199" cy="454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71880" y="9210104"/>
            <a:ext cx="755371" cy="158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970497" y="9686968"/>
            <a:ext cx="615249" cy="205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 rotWithShape="1">
          <a:blip r:embed="rId10">
            <a:alphaModFix/>
          </a:blip>
          <a:srcRect l="1342" r="1342"/>
          <a:stretch/>
        </p:blipFill>
        <p:spPr>
          <a:xfrm>
            <a:off x="2786872" y="9677346"/>
            <a:ext cx="276207" cy="289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983920" y="9161444"/>
            <a:ext cx="244735" cy="263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270746" y="9726427"/>
            <a:ext cx="509779" cy="182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923533" y="9720992"/>
            <a:ext cx="508121" cy="136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638195" y="9662244"/>
            <a:ext cx="291111" cy="205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413538" y="9162363"/>
            <a:ext cx="433632" cy="262083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3"/>
          <p:cNvSpPr txBox="1"/>
          <p:nvPr/>
        </p:nvSpPr>
        <p:spPr>
          <a:xfrm>
            <a:off x="6091899" y="8830725"/>
            <a:ext cx="1268100" cy="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800">
                <a:latin typeface="Montserrat"/>
                <a:ea typeface="Montserrat"/>
                <a:cs typeface="Montserrat"/>
                <a:sym typeface="Montserrat"/>
              </a:rPr>
              <a:t>In collaborazione 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" name="Google Shape;72;p13"/>
          <p:cNvSpPr txBox="1"/>
          <p:nvPr/>
        </p:nvSpPr>
        <p:spPr>
          <a:xfrm>
            <a:off x="125475" y="8852175"/>
            <a:ext cx="17568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800">
                <a:latin typeface="Montserrat"/>
                <a:ea typeface="Montserrat"/>
                <a:cs typeface="Montserrat"/>
                <a:sym typeface="Montserrat"/>
              </a:rPr>
              <a:t>In collaborazione e con il contributo di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73" name="Google Shape;73;p13"/>
          <p:cNvCxnSpPr/>
          <p:nvPr/>
        </p:nvCxnSpPr>
        <p:spPr>
          <a:xfrm flipH="1">
            <a:off x="1783050" y="9000363"/>
            <a:ext cx="7200" cy="9570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" name="Google Shape;74;p13"/>
          <p:cNvCxnSpPr/>
          <p:nvPr/>
        </p:nvCxnSpPr>
        <p:spPr>
          <a:xfrm flipH="1">
            <a:off x="6126450" y="9000363"/>
            <a:ext cx="7200" cy="9570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5" name="Google Shape;75;p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6564679" y="9245563"/>
            <a:ext cx="170285" cy="2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3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6874180" y="9314954"/>
            <a:ext cx="280245" cy="1171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13"/>
          <p:cNvCxnSpPr/>
          <p:nvPr/>
        </p:nvCxnSpPr>
        <p:spPr>
          <a:xfrm flipH="1">
            <a:off x="5135850" y="9000363"/>
            <a:ext cx="7200" cy="9570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8" name="Google Shape;78;p13"/>
          <p:cNvSpPr txBox="1"/>
          <p:nvPr/>
        </p:nvSpPr>
        <p:spPr>
          <a:xfrm>
            <a:off x="221151" y="5473275"/>
            <a:ext cx="7215000" cy="12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 b="1" u="sng">
                <a:solidFill>
                  <a:srgbClr val="E20018"/>
                </a:solidFill>
                <a:latin typeface="Montserrat"/>
                <a:ea typeface="Montserrat"/>
                <a:cs typeface="Montserrat"/>
                <a:sym typeface="Montserrat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Smart Future Academy</a:t>
            </a:r>
            <a:r>
              <a:rPr lang="it" sz="1000">
                <a:latin typeface="Montserrat"/>
                <a:ea typeface="Montserrat"/>
                <a:cs typeface="Montserrat"/>
                <a:sym typeface="Montserrat"/>
              </a:rPr>
              <a:t> è l’innovativo progetto nazionale di orientamento rivolto agli studenti delle scuole superiori che ha l’obiettivo di aiutarli a comprendere cosa vorrebbero </a:t>
            </a:r>
            <a:r>
              <a:rPr lang="it" sz="1000" b="1">
                <a:latin typeface="Montserrat"/>
                <a:ea typeface="Montserrat"/>
                <a:cs typeface="Montserrat"/>
                <a:sym typeface="Montserrat"/>
              </a:rPr>
              <a:t>fare da “grandi”</a:t>
            </a:r>
            <a:r>
              <a:rPr lang="it" sz="1000">
                <a:latin typeface="Montserrat"/>
                <a:ea typeface="Montserrat"/>
                <a:cs typeface="Montserrat"/>
                <a:sym typeface="Montserrat"/>
              </a:rPr>
              <a:t> attraverso il contatto con personalità di alto livello dell'imprenditoria, della cultura, della scienza e dell'arte. 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latin typeface="Montserrat"/>
                <a:ea typeface="Montserrat"/>
                <a:cs typeface="Montserrat"/>
                <a:sym typeface="Montserrat"/>
              </a:rPr>
              <a:t>La trilogia di eventi dedicati al territorio pugliese, vedrà protagonisti speaker, selezionati da un autorevole comitato scientifico in collaborazione con Unioncamere Puglia. Gli eventi avranno tre temi differenti: agroalimentare, turismo e digitale; ma avranno un unico fil rouge: le professioni del futuro che caratterizzano il mondo del lavoro del tacco d’Italia.  Gli speaker </a:t>
            </a:r>
            <a:r>
              <a:rPr lang="it" sz="1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parleranno ai ragazzi di sé, della loro esperienza e di come sia possibile raggiungere la realizzazione personale e lavorativa seguendo la propria passione</a:t>
            </a:r>
            <a:r>
              <a:rPr lang="it" sz="1000">
                <a:latin typeface="Montserrat"/>
                <a:ea typeface="Montserrat"/>
                <a:cs typeface="Montserrat"/>
                <a:sym typeface="Montserrat"/>
              </a:rPr>
              <a:t>, inclinazione nell’ambito dell’area dello speciale.</a:t>
            </a:r>
            <a:endParaRPr sz="10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" name="Google Shape;79;p13"/>
          <p:cNvSpPr txBox="1"/>
          <p:nvPr/>
        </p:nvSpPr>
        <p:spPr>
          <a:xfrm>
            <a:off x="1140925" y="7503013"/>
            <a:ext cx="5306100" cy="5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 b="1">
                <a:solidFill>
                  <a:srgbClr val="E20018"/>
                </a:solidFill>
                <a:latin typeface="Montserrat"/>
                <a:ea typeface="Montserrat"/>
                <a:cs typeface="Montserrat"/>
                <a:sym typeface="Montserrat"/>
              </a:rPr>
              <a:t> La partecipazione è completamente gratuita </a:t>
            </a:r>
            <a:endParaRPr sz="1200" b="1">
              <a:solidFill>
                <a:srgbClr val="E2001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 b="1">
                <a:solidFill>
                  <a:srgbClr val="E20018"/>
                </a:solidFill>
                <a:latin typeface="Montserrat"/>
                <a:ea typeface="Montserrat"/>
                <a:cs typeface="Montserrat"/>
                <a:sym typeface="Montserrat"/>
              </a:rPr>
              <a:t>per la scuola e per gli studenti e valida ai fini PCTO</a:t>
            </a:r>
            <a:endParaRPr sz="1200" b="1">
              <a:solidFill>
                <a:srgbClr val="E2001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13"/>
          <p:cNvSpPr txBox="1"/>
          <p:nvPr/>
        </p:nvSpPr>
        <p:spPr>
          <a:xfrm>
            <a:off x="1883225" y="8422000"/>
            <a:ext cx="919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 u="sng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GLI EVENTI</a:t>
            </a:r>
            <a:endParaRPr sz="10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" name="Google Shape;81;p13"/>
          <p:cNvSpPr txBox="1"/>
          <p:nvPr/>
        </p:nvSpPr>
        <p:spPr>
          <a:xfrm>
            <a:off x="2868675" y="8422000"/>
            <a:ext cx="1294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 u="sng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GLI SPEAKER</a:t>
            </a:r>
            <a:endParaRPr sz="10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" name="Google Shape;82;p13"/>
          <p:cNvSpPr txBox="1"/>
          <p:nvPr/>
        </p:nvSpPr>
        <p:spPr>
          <a:xfrm>
            <a:off x="4029075" y="8422000"/>
            <a:ext cx="1910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 u="sng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COMITATO SCIENTIFICO</a:t>
            </a:r>
            <a:endParaRPr sz="10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" name="Google Shape;83;p13">
            <a:hlinkClick r:id="rId22"/>
          </p:cNvPr>
          <p:cNvSpPr txBox="1"/>
          <p:nvPr/>
        </p:nvSpPr>
        <p:spPr>
          <a:xfrm>
            <a:off x="615125" y="8422000"/>
            <a:ext cx="1268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 u="sng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 SIAMO</a:t>
            </a:r>
            <a:endParaRPr sz="1000" u="sng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4" name="Google Shape;84;p13"/>
          <p:cNvSpPr txBox="1"/>
          <p:nvPr/>
        </p:nvSpPr>
        <p:spPr>
          <a:xfrm>
            <a:off x="5833750" y="8422000"/>
            <a:ext cx="1548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 u="sng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  <a:hlinkClick r:id="rId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ADVISORY BOARD</a:t>
            </a:r>
            <a:endParaRPr sz="10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5" name="Google Shape;85;p13"/>
          <p:cNvPicPr preferRelativeResize="0"/>
          <p:nvPr/>
        </p:nvPicPr>
        <p:blipFill rotWithShape="1">
          <a:blip r:embed="rId25">
            <a:alphaModFix/>
          </a:blip>
          <a:srcRect l="17186" t="44097" r="77112" b="43796"/>
          <a:stretch/>
        </p:blipFill>
        <p:spPr>
          <a:xfrm>
            <a:off x="428550" y="8443150"/>
            <a:ext cx="332923" cy="3976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13"/>
          <p:cNvCxnSpPr/>
          <p:nvPr/>
        </p:nvCxnSpPr>
        <p:spPr>
          <a:xfrm rot="10800000" flipH="1">
            <a:off x="357775" y="8382025"/>
            <a:ext cx="6872400" cy="9600"/>
          </a:xfrm>
          <a:prstGeom prst="straightConnector1">
            <a:avLst/>
          </a:prstGeom>
          <a:noFill/>
          <a:ln w="9525" cap="flat" cmpd="sng">
            <a:solidFill>
              <a:srgbClr val="EEEEE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7" name="Google Shape;87;p13"/>
          <p:cNvSpPr txBox="1"/>
          <p:nvPr/>
        </p:nvSpPr>
        <p:spPr>
          <a:xfrm>
            <a:off x="1995149" y="8823213"/>
            <a:ext cx="22878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800">
                <a:latin typeface="Montserrat"/>
                <a:ea typeface="Montserrat"/>
                <a:cs typeface="Montserrat"/>
                <a:sym typeface="Montserrat"/>
              </a:rPr>
              <a:t>L’evento si svolge con  il Patrocinio di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344150" y="1535875"/>
            <a:ext cx="71220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b="1" i="1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COSA VUOI FARE DA GRANDE?</a:t>
            </a:r>
            <a:endParaRPr sz="1600" b="1" i="1"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i="1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TRE APPUNTAMENTI ALLA SCOPERTA DELLE PROFESSIONI DEL FUTURO DEL TERRITORIO PUGLIESE </a:t>
            </a:r>
            <a:endParaRPr sz="1600" i="1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endParaRPr sz="10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89;p13"/>
          <p:cNvSpPr txBox="1"/>
          <p:nvPr/>
        </p:nvSpPr>
        <p:spPr>
          <a:xfrm rot="3108">
            <a:off x="1015449" y="4799700"/>
            <a:ext cx="5973002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dalle 8:30  alle 12:30</a:t>
            </a:r>
            <a:endParaRPr sz="11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0" name="Google Shape;90;p13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220475" y="9297649"/>
            <a:ext cx="1548900" cy="63949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 txBox="1"/>
          <p:nvPr/>
        </p:nvSpPr>
        <p:spPr>
          <a:xfrm rot="3035">
            <a:off x="871447" y="2715238"/>
            <a:ext cx="6117002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>
                <a:solidFill>
                  <a:srgbClr val="E20018"/>
                </a:solidFill>
                <a:latin typeface="Montserrat"/>
                <a:ea typeface="Montserrat"/>
                <a:cs typeface="Montserrat"/>
                <a:sym typeface="Montserrat"/>
              </a:rPr>
              <a:t>SPECIALE AGROALIMENTARE  </a:t>
            </a:r>
            <a:r>
              <a:rPr lang="it" sz="1600" b="1">
                <a:solidFill>
                  <a:srgbClr val="E20018"/>
                </a:solidFill>
                <a:latin typeface="Montserrat"/>
                <a:ea typeface="Montserrat"/>
                <a:cs typeface="Montserrat"/>
                <a:sym typeface="Montserrat"/>
              </a:rPr>
              <a:t>   </a:t>
            </a:r>
            <a:endParaRPr sz="1600" b="1">
              <a:solidFill>
                <a:srgbClr val="E2001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VENERDì 4 MARZO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p13"/>
          <p:cNvSpPr txBox="1"/>
          <p:nvPr/>
        </p:nvSpPr>
        <p:spPr>
          <a:xfrm rot="3121">
            <a:off x="1447749" y="4081921"/>
            <a:ext cx="5287202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>
                <a:solidFill>
                  <a:srgbClr val="E20018"/>
                </a:solidFill>
                <a:latin typeface="Montserrat"/>
                <a:ea typeface="Montserrat"/>
                <a:cs typeface="Montserrat"/>
                <a:sym typeface="Montserrat"/>
              </a:rPr>
              <a:t>SPECIALE DIGITALE </a:t>
            </a:r>
            <a:r>
              <a:rPr lang="it" sz="1600" b="1">
                <a:solidFill>
                  <a:srgbClr val="E20018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 </a:t>
            </a:r>
            <a:endParaRPr sz="1600" b="1">
              <a:solidFill>
                <a:srgbClr val="E2001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VENERDì 23 SETTEMBRE 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93" name="Google Shape;93;p13"/>
          <p:cNvCxnSpPr/>
          <p:nvPr/>
        </p:nvCxnSpPr>
        <p:spPr>
          <a:xfrm rot="10800000" flipH="1">
            <a:off x="343788" y="2497238"/>
            <a:ext cx="6872400" cy="9600"/>
          </a:xfrm>
          <a:prstGeom prst="straightConnector1">
            <a:avLst/>
          </a:prstGeom>
          <a:noFill/>
          <a:ln w="9525" cap="flat" cmpd="sng">
            <a:solidFill>
              <a:srgbClr val="EEEEEE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" name="Google Shape;94;p13"/>
          <p:cNvCxnSpPr/>
          <p:nvPr/>
        </p:nvCxnSpPr>
        <p:spPr>
          <a:xfrm rot="10800000" flipH="1">
            <a:off x="392450" y="5310038"/>
            <a:ext cx="6872400" cy="9600"/>
          </a:xfrm>
          <a:prstGeom prst="straightConnector1">
            <a:avLst/>
          </a:prstGeom>
          <a:noFill/>
          <a:ln w="9525" cap="flat" cmpd="sng">
            <a:solidFill>
              <a:srgbClr val="EEEEEE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" name="Google Shape;95;p13"/>
          <p:cNvCxnSpPr/>
          <p:nvPr/>
        </p:nvCxnSpPr>
        <p:spPr>
          <a:xfrm rot="10800000" flipH="1">
            <a:off x="343788" y="7201875"/>
            <a:ext cx="6872400" cy="9600"/>
          </a:xfrm>
          <a:prstGeom prst="straightConnector1">
            <a:avLst/>
          </a:prstGeom>
          <a:noFill/>
          <a:ln w="9525" cap="flat" cmpd="sng">
            <a:solidFill>
              <a:srgbClr val="EEEEEE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5" y="0"/>
            <a:ext cx="7553325" cy="1619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4"/>
          <p:cNvSpPr/>
          <p:nvPr/>
        </p:nvSpPr>
        <p:spPr>
          <a:xfrm>
            <a:off x="0" y="10105100"/>
            <a:ext cx="7560000" cy="3588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smartfutureacademy</a:t>
            </a:r>
            <a:r>
              <a:rPr lang="it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.it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14"/>
          <p:cNvSpPr txBox="1"/>
          <p:nvPr/>
        </p:nvSpPr>
        <p:spPr>
          <a:xfrm rot="3121">
            <a:off x="1855112" y="194830"/>
            <a:ext cx="5287202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700" b="1">
                <a:solidFill>
                  <a:srgbClr val="E20018"/>
                </a:solidFill>
                <a:latin typeface="Montserrat"/>
                <a:ea typeface="Montserrat"/>
                <a:cs typeface="Montserrat"/>
                <a:sym typeface="Montserrat"/>
              </a:rPr>
              <a:t>SMART FUTURE ACADEMY</a:t>
            </a:r>
            <a:endParaRPr sz="2700" b="1">
              <a:solidFill>
                <a:srgbClr val="E2001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14"/>
          <p:cNvSpPr txBox="1"/>
          <p:nvPr/>
        </p:nvSpPr>
        <p:spPr>
          <a:xfrm rot="-121938">
            <a:off x="1717149" y="783040"/>
            <a:ext cx="5287226" cy="661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100" b="1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SPECIALE PUGLIA 2022 ONLINE</a:t>
            </a:r>
            <a:endParaRPr sz="3100" b="1">
              <a:solidFill>
                <a:schemeClr val="lt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04" name="Google Shape;104;p1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4146" y="109603"/>
            <a:ext cx="1446238" cy="139650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Google Shape;105;p14"/>
          <p:cNvCxnSpPr/>
          <p:nvPr/>
        </p:nvCxnSpPr>
        <p:spPr>
          <a:xfrm rot="10800000" flipH="1">
            <a:off x="357775" y="8810463"/>
            <a:ext cx="6872400" cy="9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6" name="Google Shape;10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55925" y="9093732"/>
            <a:ext cx="436274" cy="43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74801" y="9085038"/>
            <a:ext cx="454199" cy="454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71880" y="9210104"/>
            <a:ext cx="755371" cy="158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970497" y="9686968"/>
            <a:ext cx="615249" cy="205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4"/>
          <p:cNvPicPr preferRelativeResize="0"/>
          <p:nvPr/>
        </p:nvPicPr>
        <p:blipFill rotWithShape="1">
          <a:blip r:embed="rId10">
            <a:alphaModFix/>
          </a:blip>
          <a:srcRect l="1342" r="1342"/>
          <a:stretch/>
        </p:blipFill>
        <p:spPr>
          <a:xfrm>
            <a:off x="2786872" y="9677346"/>
            <a:ext cx="276207" cy="289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983920" y="9161444"/>
            <a:ext cx="244735" cy="263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270746" y="9726427"/>
            <a:ext cx="509779" cy="182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923533" y="9720992"/>
            <a:ext cx="508121" cy="136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638195" y="9662244"/>
            <a:ext cx="291111" cy="205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413538" y="9162363"/>
            <a:ext cx="433632" cy="262083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4"/>
          <p:cNvSpPr txBox="1"/>
          <p:nvPr/>
        </p:nvSpPr>
        <p:spPr>
          <a:xfrm>
            <a:off x="6091899" y="8830725"/>
            <a:ext cx="1268100" cy="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800">
                <a:latin typeface="Montserrat"/>
                <a:ea typeface="Montserrat"/>
                <a:cs typeface="Montserrat"/>
                <a:sym typeface="Montserrat"/>
              </a:rPr>
              <a:t>In collaborazione 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14"/>
          <p:cNvSpPr txBox="1"/>
          <p:nvPr/>
        </p:nvSpPr>
        <p:spPr>
          <a:xfrm>
            <a:off x="125475" y="8852175"/>
            <a:ext cx="17568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800">
                <a:latin typeface="Montserrat"/>
                <a:ea typeface="Montserrat"/>
                <a:cs typeface="Montserrat"/>
                <a:sym typeface="Montserrat"/>
              </a:rPr>
              <a:t>In collaborazione e con il contributo di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18" name="Google Shape;118;p14"/>
          <p:cNvCxnSpPr/>
          <p:nvPr/>
        </p:nvCxnSpPr>
        <p:spPr>
          <a:xfrm flipH="1">
            <a:off x="1783050" y="9000363"/>
            <a:ext cx="7200" cy="9570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9" name="Google Shape;119;p14"/>
          <p:cNvCxnSpPr/>
          <p:nvPr/>
        </p:nvCxnSpPr>
        <p:spPr>
          <a:xfrm flipH="1">
            <a:off x="6126450" y="9000363"/>
            <a:ext cx="7200" cy="9570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20" name="Google Shape;120;p14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6564679" y="9245563"/>
            <a:ext cx="170285" cy="2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4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6874180" y="9314954"/>
            <a:ext cx="280245" cy="1171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" name="Google Shape;122;p14"/>
          <p:cNvCxnSpPr/>
          <p:nvPr/>
        </p:nvCxnSpPr>
        <p:spPr>
          <a:xfrm flipH="1">
            <a:off x="5135850" y="9000363"/>
            <a:ext cx="7200" cy="9570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3" name="Google Shape;123;p14"/>
          <p:cNvSpPr txBox="1"/>
          <p:nvPr/>
        </p:nvSpPr>
        <p:spPr>
          <a:xfrm>
            <a:off x="2864725" y="5527025"/>
            <a:ext cx="4394400" cy="13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" sz="1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Per </a:t>
            </a:r>
            <a:r>
              <a:rPr lang="it" sz="10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partecipare</a:t>
            </a:r>
            <a:r>
              <a:rPr lang="it" sz="1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è necessaria l'iscrizione online dell'istituto sul sito di Smart Future Academy alla pagina </a:t>
            </a:r>
            <a:r>
              <a:rPr lang="it" sz="1000" b="1" u="sng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ISCRIZIONI</a:t>
            </a:r>
            <a:r>
              <a:rPr lang="it" sz="1000" b="1">
                <a:solidFill>
                  <a:srgbClr val="000000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sz="1000"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" sz="1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La segreteria le invia il codice per l’iscrizione classe e il link youtube (non in elenco) per partecipare all’evento.</a:t>
            </a:r>
            <a:endParaRPr sz="10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" sz="1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Lo studente può accedere all’evento direttamente in classe oppure autonomamente se in dad utilizzando lo stesso link.</a:t>
            </a:r>
            <a:endParaRPr sz="10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p14"/>
          <p:cNvSpPr/>
          <p:nvPr/>
        </p:nvSpPr>
        <p:spPr>
          <a:xfrm>
            <a:off x="375750" y="2906563"/>
            <a:ext cx="2141400" cy="436200"/>
          </a:xfrm>
          <a:prstGeom prst="rect">
            <a:avLst/>
          </a:prstGeom>
          <a:solidFill>
            <a:srgbClr val="E200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 b="1">
                <a:solidFill>
                  <a:srgbClr val="000000"/>
                </a:solidFill>
                <a:uFill>
                  <a:noFill/>
                </a:uFill>
                <a:latin typeface="Caveat"/>
                <a:ea typeface="Caveat"/>
                <a:cs typeface="Caveat"/>
                <a:sym typeface="Caveat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PRESENTAZIONE</a:t>
            </a:r>
            <a:r>
              <a:rPr lang="it" b="1">
                <a:solidFill>
                  <a:srgbClr val="000000"/>
                </a:solidFill>
                <a:uFill>
                  <a:noFill/>
                </a:uFill>
                <a:latin typeface="Caveat"/>
                <a:ea typeface="Caveat"/>
                <a:cs typeface="Caveat"/>
                <a:sym typeface="Caveat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it" b="1">
                <a:solidFill>
                  <a:srgbClr val="FFFFFF"/>
                </a:solidFill>
                <a:uFill>
                  <a:noFill/>
                </a:uFill>
                <a:latin typeface="Caveat"/>
                <a:ea typeface="Caveat"/>
                <a:cs typeface="Caveat"/>
                <a:sym typeface="Caveat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PROGETTO</a:t>
            </a:r>
            <a:endParaRPr b="1">
              <a:solidFill>
                <a:srgbClr val="FFFFFF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25" name="Google Shape;125;p14"/>
          <p:cNvSpPr/>
          <p:nvPr/>
        </p:nvSpPr>
        <p:spPr>
          <a:xfrm>
            <a:off x="409800" y="5549176"/>
            <a:ext cx="2141400" cy="436200"/>
          </a:xfrm>
          <a:prstGeom prst="rect">
            <a:avLst/>
          </a:prstGeom>
          <a:solidFill>
            <a:srgbClr val="E200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b="1">
                <a:solidFill>
                  <a:srgbClr val="FFFFFF"/>
                </a:solidFill>
                <a:uFill>
                  <a:noFill/>
                </a:uFill>
                <a:latin typeface="Caveat"/>
                <a:ea typeface="Caveat"/>
                <a:cs typeface="Caveat"/>
                <a:sym typeface="Caveat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ISCRIZIONE</a:t>
            </a:r>
            <a:endParaRPr sz="1600" b="1">
              <a:solidFill>
                <a:srgbClr val="FFFFFF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26" name="Google Shape;126;p14"/>
          <p:cNvSpPr txBox="1"/>
          <p:nvPr/>
        </p:nvSpPr>
        <p:spPr>
          <a:xfrm>
            <a:off x="1883225" y="8422000"/>
            <a:ext cx="919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 u="sng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GLI EVENTI</a:t>
            </a:r>
            <a:endParaRPr sz="10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" name="Google Shape;127;p14"/>
          <p:cNvSpPr txBox="1"/>
          <p:nvPr/>
        </p:nvSpPr>
        <p:spPr>
          <a:xfrm>
            <a:off x="2868675" y="8422000"/>
            <a:ext cx="1294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 u="sng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GLI SPEAKER</a:t>
            </a:r>
            <a:endParaRPr sz="10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" name="Google Shape;128;p14"/>
          <p:cNvSpPr txBox="1"/>
          <p:nvPr/>
        </p:nvSpPr>
        <p:spPr>
          <a:xfrm>
            <a:off x="4029075" y="8422000"/>
            <a:ext cx="1910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 u="sng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  <a:hlinkClick r:id="rId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COMITATO SCIENTIFICO</a:t>
            </a:r>
            <a:endParaRPr sz="10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" name="Google Shape;129;p14">
            <a:hlinkClick r:id="rId23"/>
          </p:cNvPr>
          <p:cNvSpPr txBox="1"/>
          <p:nvPr/>
        </p:nvSpPr>
        <p:spPr>
          <a:xfrm>
            <a:off x="615125" y="8422000"/>
            <a:ext cx="1268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 u="sng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  <a:hlinkClick r:id="rId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 SIAMO</a:t>
            </a:r>
            <a:endParaRPr sz="1000" u="sng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0" name="Google Shape;130;p14"/>
          <p:cNvSpPr txBox="1"/>
          <p:nvPr/>
        </p:nvSpPr>
        <p:spPr>
          <a:xfrm>
            <a:off x="5833750" y="8422000"/>
            <a:ext cx="1548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 u="sng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  <a:hlinkClick r:id="rId2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ADVISORY BOARD</a:t>
            </a:r>
            <a:endParaRPr sz="10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1" name="Google Shape;131;p14"/>
          <p:cNvPicPr preferRelativeResize="0"/>
          <p:nvPr/>
        </p:nvPicPr>
        <p:blipFill rotWithShape="1">
          <a:blip r:embed="rId26">
            <a:alphaModFix/>
          </a:blip>
          <a:srcRect l="17186" t="44097" r="77112" b="43796"/>
          <a:stretch/>
        </p:blipFill>
        <p:spPr>
          <a:xfrm>
            <a:off x="428550" y="8443150"/>
            <a:ext cx="332923" cy="39768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4"/>
          <p:cNvSpPr txBox="1"/>
          <p:nvPr/>
        </p:nvSpPr>
        <p:spPr>
          <a:xfrm>
            <a:off x="2864850" y="2863275"/>
            <a:ext cx="43944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" sz="11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L’obiettivo </a:t>
            </a:r>
            <a:r>
              <a:rPr lang="it" sz="1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è aiutare gli studenti nella scelta del miglior percorso formativo che consenta loro di realizzarsi come individui e come futuri professionisti. 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" name="Google Shape;133;p14"/>
          <p:cNvSpPr txBox="1"/>
          <p:nvPr/>
        </p:nvSpPr>
        <p:spPr>
          <a:xfrm>
            <a:off x="428550" y="1965150"/>
            <a:ext cx="7014000" cy="5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 b="1">
                <a:solidFill>
                  <a:srgbClr val="E20018"/>
                </a:solidFill>
                <a:latin typeface="Montserrat"/>
                <a:ea typeface="Montserrat"/>
                <a:cs typeface="Montserrat"/>
                <a:sym typeface="Montserrat"/>
              </a:rPr>
              <a:t>Non perda l’occasione di partecipare con i suoi ragazzi e le ricordiamo </a:t>
            </a:r>
            <a:endParaRPr sz="1200" b="1">
              <a:solidFill>
                <a:srgbClr val="E2001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" sz="1200" b="1">
                <a:solidFill>
                  <a:srgbClr val="E20018"/>
                </a:solidFill>
                <a:latin typeface="Montserrat"/>
                <a:ea typeface="Montserrat"/>
                <a:cs typeface="Montserrat"/>
                <a:sym typeface="Montserrat"/>
              </a:rPr>
              <a:t>che il primo passo è l'iscrizione online del suo Istituto seguendo le istruzioni seguenti</a:t>
            </a:r>
            <a:endParaRPr b="1">
              <a:solidFill>
                <a:srgbClr val="E2001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4" name="Google Shape;134;p14"/>
          <p:cNvCxnSpPr/>
          <p:nvPr/>
        </p:nvCxnSpPr>
        <p:spPr>
          <a:xfrm rot="10800000" flipH="1">
            <a:off x="357775" y="8382025"/>
            <a:ext cx="6872400" cy="9600"/>
          </a:xfrm>
          <a:prstGeom prst="straightConnector1">
            <a:avLst/>
          </a:prstGeom>
          <a:noFill/>
          <a:ln w="9525" cap="flat" cmpd="sng">
            <a:solidFill>
              <a:srgbClr val="EEEEEE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35" name="Google Shape;135;p14" descr="🎪 Eventi di orientamento gratuiti per gli studenti delle scuole superiori &#10;Siamo in più di 20 città d'Italia!&#10;&#10;Per maggiori informazioni smartfutureacademy.it" title="Smart Future Academy 2021: ECCO COSA SUCCEDE!">
            <a:hlinkClick r:id="rId27"/>
          </p:cNvPr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443850" y="6808025"/>
            <a:ext cx="2073300" cy="143838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4"/>
          <p:cNvSpPr txBox="1"/>
          <p:nvPr/>
        </p:nvSpPr>
        <p:spPr>
          <a:xfrm>
            <a:off x="2966662" y="6889200"/>
            <a:ext cx="4264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800">
                <a:latin typeface="Montserrat"/>
                <a:ea typeface="Montserrat"/>
                <a:cs typeface="Montserrat"/>
                <a:sym typeface="Montserrat"/>
              </a:rPr>
              <a:t>*Viene rilasciato l’attestato di partecipazione alla classe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7" name="Google Shape;137;p14"/>
          <p:cNvSpPr/>
          <p:nvPr/>
        </p:nvSpPr>
        <p:spPr>
          <a:xfrm>
            <a:off x="394150" y="3831375"/>
            <a:ext cx="2141400" cy="436200"/>
          </a:xfrm>
          <a:prstGeom prst="rect">
            <a:avLst/>
          </a:prstGeom>
          <a:solidFill>
            <a:srgbClr val="E200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b="1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COME </a:t>
            </a:r>
            <a:r>
              <a:rPr lang="it" sz="1600" b="1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FUNZIONA</a:t>
            </a:r>
            <a:endParaRPr sz="1600" b="1">
              <a:solidFill>
                <a:srgbClr val="FFFFFF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38" name="Google Shape;138;p14"/>
          <p:cNvSpPr txBox="1"/>
          <p:nvPr/>
        </p:nvSpPr>
        <p:spPr>
          <a:xfrm>
            <a:off x="2771425" y="3787900"/>
            <a:ext cx="4394400" cy="13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latin typeface="Montserrat"/>
                <a:ea typeface="Montserrat"/>
                <a:cs typeface="Montserrat"/>
                <a:sym typeface="Montserrat"/>
              </a:rPr>
              <a:t>L’evento prevede l’intervento di  </a:t>
            </a:r>
            <a:r>
              <a:rPr lang="it" sz="1100" b="1">
                <a:latin typeface="Montserrat"/>
                <a:ea typeface="Montserrat"/>
                <a:cs typeface="Montserrat"/>
                <a:sym typeface="Montserrat"/>
              </a:rPr>
              <a:t>8</a:t>
            </a:r>
            <a:r>
              <a:rPr lang="it" sz="1100">
                <a:latin typeface="Montserrat"/>
                <a:ea typeface="Montserrat"/>
                <a:cs typeface="Montserrat"/>
                <a:sym typeface="Montserrat"/>
              </a:rPr>
              <a:t>/</a:t>
            </a:r>
            <a:r>
              <a:rPr lang="it" sz="1100" b="1">
                <a:latin typeface="Montserrat"/>
                <a:ea typeface="Montserrat"/>
                <a:cs typeface="Montserrat"/>
                <a:sym typeface="Montserrat"/>
              </a:rPr>
              <a:t>9 speaker</a:t>
            </a:r>
            <a:r>
              <a:rPr lang="it" sz="1100">
                <a:latin typeface="Montserrat"/>
                <a:ea typeface="Montserrat"/>
                <a:cs typeface="Montserrat"/>
                <a:sym typeface="Montserrat"/>
              </a:rPr>
              <a:t>. Ogni speaker ha a disposizione </a:t>
            </a:r>
            <a:r>
              <a:rPr lang="it" sz="1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8 minuti per parlare di s</a:t>
            </a:r>
            <a:r>
              <a:rPr lang="it" sz="1100">
                <a:latin typeface="Montserrat"/>
                <a:ea typeface="Montserrat"/>
                <a:cs typeface="Montserrat"/>
                <a:sym typeface="Montserrat"/>
              </a:rPr>
              <a:t>é</a:t>
            </a:r>
            <a:r>
              <a:rPr lang="it" sz="1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e delle sue scelte per poi lasciare spazio (8 minuti) alle domande dei ragazzi che arrivano alla nostra regia tramite </a:t>
            </a:r>
            <a:r>
              <a:rPr lang="it" sz="1100" b="1">
                <a:latin typeface="Montserrat"/>
                <a:ea typeface="Montserrat"/>
                <a:cs typeface="Montserrat"/>
                <a:sym typeface="Montserrat"/>
              </a:rPr>
              <a:t>Instagram </a:t>
            </a:r>
            <a:r>
              <a:rPr lang="it" sz="1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 sono lette dal web conduttore. Questo permette ai ragazzi, anche ai più timidi, di essere più liberi di esprimersi. Per questo motivo è fondamentale che agli studenti sia consentito tenere acceso ed utilizzare il proprio smartphone.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14"/>
          <p:cNvSpPr txBox="1"/>
          <p:nvPr/>
        </p:nvSpPr>
        <p:spPr>
          <a:xfrm>
            <a:off x="1995149" y="8823213"/>
            <a:ext cx="22878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800">
                <a:latin typeface="Montserrat"/>
                <a:ea typeface="Montserrat"/>
                <a:cs typeface="Montserrat"/>
                <a:sym typeface="Montserrat"/>
              </a:rPr>
              <a:t>L’evento si svolge con  il Patrocinio di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0" name="Google Shape;140;p14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220475" y="9297649"/>
            <a:ext cx="1548900" cy="639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468</Words>
  <Application>Microsoft Office PowerPoint</Application>
  <PresentationFormat>Personalizzato</PresentationFormat>
  <Paragraphs>48</Paragraphs>
  <Slides>2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7" baseType="lpstr">
      <vt:lpstr>Montserrat</vt:lpstr>
      <vt:lpstr>Caveat</vt:lpstr>
      <vt:lpstr>Calibri</vt:lpstr>
      <vt:lpstr>Arial</vt:lpstr>
      <vt:lpstr>Simple Light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Erasmo Di Giorgio</dc:creator>
  <cp:lastModifiedBy>Erasmo Di Giorgio</cp:lastModifiedBy>
  <cp:revision>1</cp:revision>
  <dcterms:modified xsi:type="dcterms:W3CDTF">2022-02-21T14:36:28Z</dcterms:modified>
</cp:coreProperties>
</file>