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7" r:id="rId2"/>
    <p:sldId id="353" r:id="rId3"/>
    <p:sldId id="354" r:id="rId4"/>
    <p:sldId id="359" r:id="rId5"/>
    <p:sldId id="356" r:id="rId6"/>
    <p:sldId id="363" r:id="rId7"/>
    <p:sldId id="364" r:id="rId8"/>
    <p:sldId id="365" r:id="rId9"/>
    <p:sldId id="366" r:id="rId10"/>
    <p:sldId id="367" r:id="rId11"/>
    <p:sldId id="368" r:id="rId12"/>
    <p:sldId id="338" r:id="rId13"/>
    <p:sldId id="361" r:id="rId14"/>
    <p:sldId id="373" r:id="rId15"/>
    <p:sldId id="374" r:id="rId16"/>
    <p:sldId id="375" r:id="rId17"/>
    <p:sldId id="376" r:id="rId18"/>
    <p:sldId id="377" r:id="rId19"/>
    <p:sldId id="378" r:id="rId20"/>
    <p:sldId id="311" r:id="rId21"/>
    <p:sldId id="371" r:id="rId2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al" initials="G" lastIdx="5" clrIdx="0"/>
  <p:cmAuthor id="1" name="Utente Windows" initials="U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33C5FF"/>
    <a:srgbClr val="A40000"/>
    <a:srgbClr val="19BDFF"/>
    <a:srgbClr val="6F3505"/>
    <a:srgbClr val="582A04"/>
    <a:srgbClr val="9F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139" autoAdjust="0"/>
  </p:normalViewPr>
  <p:slideViewPr>
    <p:cSldViewPr>
      <p:cViewPr varScale="1">
        <p:scale>
          <a:sx n="101" d="100"/>
          <a:sy n="101" d="100"/>
        </p:scale>
        <p:origin x="4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3854-8297-4652-B996-7920FFB248DC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B3210-7BE0-4327-A635-8812A5F001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776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D865-6235-44D0-A128-C3B7A23CC768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3963B-A7E9-4DEE-AC96-6D3A1A37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8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97018" cy="365125"/>
          </a:xfrm>
        </p:spPr>
        <p:txBody>
          <a:bodyPr/>
          <a:lstStyle/>
          <a:p>
            <a:fld id="{61EEFCFB-4D2C-4908-8B38-134741C9FA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0786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C6096-7706-49F6-A273-49816592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BF7B96-1A3B-47D0-809D-704778F8B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43E6C2-BF8B-4D9B-B5C8-30481F1B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EE2-CBF6-4BA6-A756-760746AE75DA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4A4937-AC05-4C0A-9795-D1BCDDEC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DFDCD2-985C-4E02-B2DE-052A80B2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A3E7-3082-4197-BA7A-FBC1C4981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04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0764913-429A-42FC-B2EF-D491AFFF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D18-ECCE-4A6A-B6C4-662ECFA91EEB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FD5C5A8-EBAA-472A-A8A3-8253B53B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4EEBBA-304F-4ECD-88E5-982B79B0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5A0-D788-4D69-BD55-E8DBE3B1E9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95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FCFB-4D2C-4908-8B38-134741C9FAC7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0" y="779486"/>
            <a:ext cx="9144000" cy="0"/>
          </a:xfrm>
          <a:prstGeom prst="line">
            <a:avLst/>
          </a:prstGeom>
          <a:ln>
            <a:solidFill>
              <a:srgbClr val="19BDFF"/>
            </a:solidFill>
          </a:ln>
          <a:effectLst>
            <a:innerShdw blurRad="63500" dist="50800" dir="5400000">
              <a:schemeClr val="tx2">
                <a:lumMod val="60000"/>
                <a:lumOff val="4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 userDrawn="1"/>
        </p:nvGrpSpPr>
        <p:grpSpPr>
          <a:xfrm>
            <a:off x="591591" y="0"/>
            <a:ext cx="7945023" cy="757332"/>
            <a:chOff x="379212" y="21941"/>
            <a:chExt cx="7945023" cy="757332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19872" y="21942"/>
              <a:ext cx="1600525" cy="757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01201" y="21941"/>
              <a:ext cx="2023034" cy="757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9212" y="21942"/>
              <a:ext cx="2219948" cy="757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49" y="6167708"/>
            <a:ext cx="3079777" cy="645667"/>
          </a:xfrm>
          <a:prstGeom prst="rect">
            <a:avLst/>
          </a:prstGeom>
        </p:spPr>
      </p:pic>
      <p:cxnSp>
        <p:nvCxnSpPr>
          <p:cNvPr id="14" name="Connettore 1 13"/>
          <p:cNvCxnSpPr/>
          <p:nvPr userDrawn="1"/>
        </p:nvCxnSpPr>
        <p:spPr>
          <a:xfrm>
            <a:off x="0" y="6021288"/>
            <a:ext cx="9180512" cy="0"/>
          </a:xfrm>
          <a:prstGeom prst="line">
            <a:avLst/>
          </a:prstGeom>
          <a:ln w="50800" cmpd="dbl">
            <a:solidFill>
              <a:srgbClr val="19BDFF"/>
            </a:solidFill>
          </a:ln>
          <a:effectLst>
            <a:innerShdw blurRad="63500" dist="50800" dir="5400000">
              <a:schemeClr val="tx2">
                <a:lumMod val="60000"/>
                <a:lumOff val="4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73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daZH2epyt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CFB-4D2C-4908-8B38-134741C9FAC7}" type="slidenum">
              <a:rPr lang="it-IT" smtClean="0"/>
              <a:t>1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539552" y="2024844"/>
            <a:ext cx="7772400" cy="2808311"/>
          </a:xfrm>
        </p:spPr>
        <p:txBody>
          <a:bodyPr/>
          <a:lstStyle/>
          <a:p>
            <a:pPr algn="l"/>
            <a:r>
              <a:rPr lang="it-IT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Studiare e Lavorare all’estero…con le Camere di Commercio italiane all’estero si può</a:t>
            </a:r>
            <a:br>
              <a:rPr lang="it-IT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it-IT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it-IT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400" dirty="0"/>
              <a:t>Michele Torre 						</a:t>
            </a:r>
            <a:br>
              <a:rPr lang="it-IT" sz="1400" dirty="0"/>
            </a:br>
            <a:r>
              <a:rPr lang="it-IT" sz="1400" dirty="0"/>
              <a:t>Maria Grazia Coppola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16755" t="21164" r="18869" b="22397"/>
          <a:stretch/>
        </p:blipFill>
        <p:spPr bwMode="auto">
          <a:xfrm>
            <a:off x="539552" y="981924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0" y="1107050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EA951BD-436D-48B1-907E-13A0B5427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2448273" cy="44514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284169" y="5196104"/>
            <a:ext cx="2162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Verona, 30 novembre 2019</a:t>
            </a:r>
          </a:p>
        </p:txBody>
      </p:sp>
    </p:spTree>
    <p:extLst>
      <p:ext uri="{BB962C8B-B14F-4D97-AF65-F5344CB8AC3E}">
        <p14:creationId xmlns:p14="http://schemas.microsoft.com/office/powerpoint/2010/main" val="224071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9144000" cy="574890"/>
          </a:xfrm>
        </p:spPr>
        <p:txBody>
          <a:bodyPr>
            <a:noAutofit/>
          </a:bodyPr>
          <a:lstStyle/>
          <a:p>
            <a:pPr algn="l"/>
            <a: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Italo-Ellenica di Salonicco e          Italo-Ellenica di Atene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81B3FA-1CC7-46C2-A9D8-D12D6002D5D6}"/>
              </a:ext>
            </a:extLst>
          </p:cNvPr>
          <p:cNvSpPr txBox="1"/>
          <p:nvPr/>
        </p:nvSpPr>
        <p:spPr>
          <a:xfrm>
            <a:off x="0" y="184669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principali work experience realizzate con gli studenti dei </a:t>
            </a:r>
            <a:r>
              <a:rPr lang="it-IT" b="1" dirty="0">
                <a:solidFill>
                  <a:srgbClr val="FF0000"/>
                </a:solidFill>
              </a:rPr>
              <a:t>licei classici</a:t>
            </a:r>
            <a:endParaRPr lang="it-IT" sz="21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038051A-2128-4CA5-B1B7-5CFED3AF8095}"/>
              </a:ext>
            </a:extLst>
          </p:cNvPr>
          <p:cNvSpPr txBox="1"/>
          <p:nvPr/>
        </p:nvSpPr>
        <p:spPr>
          <a:xfrm>
            <a:off x="395536" y="5373216"/>
            <a:ext cx="396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pc="80" dirty="0">
                <a:solidFill>
                  <a:srgbClr val="A62C38"/>
                </a:solidFill>
                <a:latin typeface="Trebuchet MS"/>
              </a:rPr>
              <a:t>Settore turistico museale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 descr="Risultati immagini per alternanza scuola lavoro mus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3276"/>
            <a:ext cx="4752528" cy="2330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722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7886700" cy="574890"/>
          </a:xfrm>
        </p:spPr>
        <p:txBody>
          <a:bodyPr>
            <a:noAutofit/>
          </a:bodyPr>
          <a:lstStyle/>
          <a:p>
            <a:pPr algn="l"/>
            <a:r>
              <a:rPr lang="it-IT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</a:t>
            </a:r>
            <a:r>
              <a:rPr lang="it-IT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Belgo</a:t>
            </a:r>
            <a:r>
              <a:rPr lang="it-IT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-Italiana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81B3FA-1CC7-46C2-A9D8-D12D6002D5D6}"/>
              </a:ext>
            </a:extLst>
          </p:cNvPr>
          <p:cNvSpPr txBox="1"/>
          <p:nvPr/>
        </p:nvSpPr>
        <p:spPr>
          <a:xfrm>
            <a:off x="-14370" y="1427932"/>
            <a:ext cx="91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principali work experience realizzate con gli studenti degli </a:t>
            </a:r>
            <a:r>
              <a:rPr lang="it-IT" b="1" dirty="0">
                <a:solidFill>
                  <a:srgbClr val="FF0000"/>
                </a:solidFill>
              </a:rPr>
              <a:t>istituti tecnici commerciali</a:t>
            </a:r>
            <a:endParaRPr lang="it-IT" sz="21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4DB29A-37CF-4DE8-A87D-B24B09B3BBD4}"/>
              </a:ext>
            </a:extLst>
          </p:cNvPr>
          <p:cNvSpPr txBox="1"/>
          <p:nvPr/>
        </p:nvSpPr>
        <p:spPr>
          <a:xfrm>
            <a:off x="179512" y="5002490"/>
            <a:ext cx="417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pc="80" dirty="0">
                <a:solidFill>
                  <a:srgbClr val="A62C38"/>
                </a:solidFill>
                <a:latin typeface="Trebuchet MS"/>
              </a:rPr>
              <a:t>Settore gestionale: rendicontazione progetti europei</a:t>
            </a:r>
          </a:p>
        </p:txBody>
      </p:sp>
      <p:pic>
        <p:nvPicPr>
          <p:cNvPr id="4098" name="Picture 2" descr="Risultati immagini per rendicontazione progetti europei">
            <a:extLst>
              <a:ext uri="{FF2B5EF4-FFF2-40B4-BE49-F238E27FC236}">
                <a16:creationId xmlns:a16="http://schemas.microsoft.com/office/drawing/2014/main" id="{DF8E058E-1766-4B89-8210-EF77478C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02822"/>
            <a:ext cx="4616526" cy="307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7498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7886700" cy="574890"/>
          </a:xfrm>
        </p:spPr>
        <p:txBody>
          <a:bodyPr>
            <a:normAutofit/>
          </a:bodyPr>
          <a:lstStyle/>
          <a:p>
            <a:pPr algn="l"/>
            <a:r>
              <a:rPr lang="it-IT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Camera di Commercio Italo-Maltese</a:t>
            </a:r>
            <a:endParaRPr lang="it-IT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81B3FA-1CC7-46C2-A9D8-D12D6002D5D6}"/>
              </a:ext>
            </a:extLst>
          </p:cNvPr>
          <p:cNvSpPr txBox="1"/>
          <p:nvPr/>
        </p:nvSpPr>
        <p:spPr>
          <a:xfrm>
            <a:off x="251520" y="4333453"/>
            <a:ext cx="55444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it-IT" sz="1650" dirty="0"/>
              <a:t>Tre studenti dell’Istituto Alberghiero De Cecco di Pescara selezionati per uno stage a Malta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it-IT" sz="1650" dirty="0"/>
              <a:t>Commissione di selezione composta da giornaliste enogastronomiche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it-IT" sz="1650" dirty="0"/>
              <a:t>Ristornate italiano a Malta «Il Ponte»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it-IT" sz="1650" dirty="0"/>
              <a:t>Opportunità di lavoro stagionale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78818AB-B02C-4477-AB91-B9E79C77C5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355479" cy="402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BD5BD59-58AF-4A78-B489-646CF29B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64" y="1987093"/>
            <a:ext cx="4087811" cy="2202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81B3FA-1CC7-46C2-A9D8-D12D6002D5D6}"/>
              </a:ext>
            </a:extLst>
          </p:cNvPr>
          <p:cNvSpPr txBox="1"/>
          <p:nvPr/>
        </p:nvSpPr>
        <p:spPr>
          <a:xfrm>
            <a:off x="0" y="1412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Collaborazione tra CCIAA Chieti-Pescara e gli </a:t>
            </a:r>
            <a:r>
              <a:rPr lang="it-IT" b="1" dirty="0">
                <a:solidFill>
                  <a:srgbClr val="FF0000"/>
                </a:solidFill>
              </a:rPr>
              <a:t>istituti alberghieri</a:t>
            </a:r>
          </a:p>
        </p:txBody>
      </p:sp>
    </p:spTree>
    <p:extLst>
      <p:ext uri="{BB962C8B-B14F-4D97-AF65-F5344CB8AC3E}">
        <p14:creationId xmlns:p14="http://schemas.microsoft.com/office/powerpoint/2010/main" val="45711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2808311"/>
          </a:xfrm>
        </p:spPr>
        <p:txBody>
          <a:bodyPr/>
          <a:lstStyle/>
          <a:p>
            <a:r>
              <a:rPr lang="it-IT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Camera di Commercio italiana per la Germania</a:t>
            </a:r>
            <a:br>
              <a:rPr lang="it-IT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(Berlino, Francoforte, Lipsia)</a:t>
            </a:r>
            <a:br>
              <a:rPr lang="it-IT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Francesco Schapira, Project Manager</a:t>
            </a:r>
            <a:br>
              <a:rPr lang="it-IT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Verona, 30 novembre 2019</a:t>
            </a:r>
            <a:endParaRPr lang="it-IT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16755" t="21164" r="18869" b="22397"/>
          <a:stretch/>
        </p:blipFill>
        <p:spPr bwMode="auto">
          <a:xfrm>
            <a:off x="539552" y="981924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0" y="1107050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9" y="5154758"/>
            <a:ext cx="3187677" cy="7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8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6840760" cy="648071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INDICE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488832" cy="345638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Cos’è ITKAM</a:t>
            </a:r>
          </a:p>
          <a:p>
            <a:pPr algn="l"/>
            <a:endParaRPr lang="it-IT" sz="1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Ruolo di ITKAM nei PCTO</a:t>
            </a:r>
          </a:p>
          <a:p>
            <a:pPr algn="l"/>
            <a:endParaRPr lang="it-IT" sz="1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Le nostre esperienze</a:t>
            </a:r>
          </a:p>
          <a:p>
            <a:pPr algn="l"/>
            <a:endParaRPr lang="de-DE" sz="1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Video</a:t>
            </a:r>
          </a:p>
          <a:p>
            <a:pPr algn="l"/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1607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1200" y="1582502"/>
            <a:ext cx="4896544" cy="3528392"/>
          </a:xfrm>
        </p:spPr>
        <p:txBody>
          <a:bodyPr/>
          <a:lstStyle/>
          <a:p>
            <a:pPr algn="l"/>
            <a:r>
              <a:rPr lang="it-IT" sz="2200" dirty="0">
                <a:solidFill>
                  <a:schemeClr val="tx2">
                    <a:lumMod val="75000"/>
                  </a:schemeClr>
                </a:solidFill>
              </a:rPr>
              <a:t>Fondata da un gruppo di imprenditori italiani e tedeschi con lo scopo di incrementare le relazioni commerciali tra i due Paesi.</a:t>
            </a:r>
          </a:p>
          <a:p>
            <a:pPr algn="l"/>
            <a:r>
              <a:rPr lang="it-IT" sz="2200" dirty="0">
                <a:solidFill>
                  <a:schemeClr val="tx2">
                    <a:lumMod val="75000"/>
                  </a:schemeClr>
                </a:solidFill>
              </a:rPr>
              <a:t>Obbiettivi principali: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2">
                    <a:lumMod val="75000"/>
                  </a:schemeClr>
                </a:solidFill>
              </a:rPr>
              <a:t>PROMOZIONE DEL SISTEMA ITALIA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2">
                    <a:lumMod val="75000"/>
                  </a:schemeClr>
                </a:solidFill>
              </a:rPr>
              <a:t>SUPPORTO ALL‘IMPRESA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2">
                    <a:lumMod val="75000"/>
                  </a:schemeClr>
                </a:solidFill>
              </a:rPr>
              <a:t>NETWORKING ITALO-TEDESCO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7848872" cy="504056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COS‘È ITKAM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3133616" cy="3651821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27222" y="5198318"/>
            <a:ext cx="7848872" cy="4526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SEDI: FRANCOFORTE SUL MENO, BERLINO, LIPSIA</a:t>
            </a:r>
          </a:p>
        </p:txBody>
      </p:sp>
    </p:spTree>
    <p:extLst>
      <p:ext uri="{BB962C8B-B14F-4D97-AF65-F5344CB8AC3E}">
        <p14:creationId xmlns:p14="http://schemas.microsoft.com/office/powerpoint/2010/main" val="332545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7992888" cy="374441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Gestione del transfer, alloggio e abbonamento dei mezzi pubblici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Individuazione delle aziende e intermediazione con le stesse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Induction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iniziale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Servizio di tutoraggio (no h24)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Accompagnamento in loco</a:t>
            </a: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7848872" cy="504056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RUOLO DI ITKAM NEI PCTO</a:t>
            </a:r>
          </a:p>
        </p:txBody>
      </p:sp>
    </p:spTree>
    <p:extLst>
      <p:ext uri="{BB962C8B-B14F-4D97-AF65-F5344CB8AC3E}">
        <p14:creationId xmlns:p14="http://schemas.microsoft.com/office/powerpoint/2010/main" val="3825215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4464496"/>
          </a:xfrm>
        </p:spPr>
        <p:txBody>
          <a:bodyPr/>
          <a:lstStyle/>
          <a:p>
            <a:pPr algn="l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“Ho potuto vedere e sviluppare le mie idee, mi hanno fatto capire come un ragazzo, di qualsiasi età, possa sviluppare le proprie idee e possa concretizzarle” – Domenico, 17 anni da Napoli</a:t>
            </a: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	               ITIS E. Barsanti di Napoli</a:t>
            </a:r>
          </a:p>
          <a:p>
            <a:pPr algn="l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		               a Berlino </a:t>
            </a: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7848872" cy="504056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LE NOSTRE ESPERIENZE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33"/>
          <a:stretch/>
        </p:blipFill>
        <p:spPr>
          <a:xfrm>
            <a:off x="3861771" y="2852936"/>
            <a:ext cx="4841326" cy="29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5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640960" cy="4739656"/>
          </a:xfrm>
        </p:spPr>
        <p:txBody>
          <a:bodyPr/>
          <a:lstStyle/>
          <a:p>
            <a:pPr algn="l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“Io penso che dopo il primo giorno poi ci si abitua piano piano al ritmo e alla fine si finisce col divertirsi, quindi è un’esperienza che consiglio veramente molto”       – Stefano </a:t>
            </a:r>
          </a:p>
          <a:p>
            <a:pPr algn="l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“Questo progetto è una vera possibilità di mettere le ali, di avere un po' di autonomia in più e di “mettere il naso” nel mondo del lavoro” – Professoressa </a:t>
            </a:r>
          </a:p>
          <a:p>
            <a:pPr algn="l"/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Liceo Giovanni Meli di Palermo</a:t>
            </a:r>
          </a:p>
          <a:p>
            <a:pPr algn="r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a Colonia</a:t>
            </a: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7848872" cy="504056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LE NOSTRE ESPERIENZE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8"/>
            <a:ext cx="5616624" cy="2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73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7848872" cy="504056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VIDEO</a:t>
            </a:r>
          </a:p>
        </p:txBody>
      </p:sp>
      <p:pic>
        <p:nvPicPr>
          <p:cNvPr id="2" name="ddaZH2epyt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1484784"/>
            <a:ext cx="7776864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6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CFB-4D2C-4908-8B38-134741C9FAC7}" type="slidenum">
              <a:rPr lang="it-IT" smtClean="0"/>
              <a:t>2</a:t>
            </a:fld>
            <a:endParaRPr lang="it-IT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E47CF0F-520A-4D99-B9D4-6D94DCBB260F}"/>
              </a:ext>
            </a:extLst>
          </p:cNvPr>
          <p:cNvSpPr/>
          <p:nvPr/>
        </p:nvSpPr>
        <p:spPr>
          <a:xfrm>
            <a:off x="275160" y="980728"/>
            <a:ext cx="537695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FORMARSI E LAVORARE ALL’ESTERO?</a:t>
            </a:r>
            <a:br>
              <a:rPr lang="it-IT" sz="2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 le Camere di Commercio italiane all’estero si può…!!!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1ACCC71-5276-4C7B-93A8-9F504909876A}"/>
              </a:ext>
            </a:extLst>
          </p:cNvPr>
          <p:cNvSpPr/>
          <p:nvPr/>
        </p:nvSpPr>
        <p:spPr>
          <a:xfrm>
            <a:off x="209189" y="2377042"/>
            <a:ext cx="609481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Quanti di voi sono stati all’estero?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Quanti di voi vorrebbero andarci?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Vi piacerebbe andare all’estero per un’esperienza lavorativa?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  <p:pic>
        <p:nvPicPr>
          <p:cNvPr id="7" name="Picture 4" descr="Image result for vivere in famiglia all'estero">
            <a:extLst>
              <a:ext uri="{FF2B5EF4-FFF2-40B4-BE49-F238E27FC236}">
                <a16:creationId xmlns:a16="http://schemas.microsoft.com/office/drawing/2014/main" id="{1382339F-5202-4CEA-974B-B71CB77CD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2" y="4005065"/>
            <a:ext cx="2957472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 descr="Image result for lavorare all'estero">
            <a:extLst>
              <a:ext uri="{FF2B5EF4-FFF2-40B4-BE49-F238E27FC236}">
                <a16:creationId xmlns:a16="http://schemas.microsoft.com/office/drawing/2014/main" id="{236442A7-9420-4167-90C5-D40D9CBD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48" y="2219960"/>
            <a:ext cx="1809120" cy="1785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171EF0C-B651-4AEE-9945-E2B620B3E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1221336"/>
            <a:ext cx="2779327" cy="5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9AE1FC3-2B30-47A1-80FF-53F8B647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3" y="908720"/>
            <a:ext cx="9052497" cy="5092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2262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0BE2D-4F58-4FF4-B1D8-27E93B182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053" y="692696"/>
            <a:ext cx="5986363" cy="648072"/>
          </a:xfrm>
        </p:spPr>
        <p:txBody>
          <a:bodyPr/>
          <a:lstStyle/>
          <a:p>
            <a:r>
              <a:rPr lang="it-IT" sz="4000" b="1" dirty="0">
                <a:solidFill>
                  <a:srgbClr val="3333FF"/>
                </a:solidFill>
                <a:latin typeface="39 Smooth" panose="00000400000000000000" pitchFamily="2" charset="0"/>
              </a:rPr>
              <a:t>La vita è tutta un Quiz!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DF0BE2D-4F58-4FF4-B1D8-27E93B182D75}"/>
              </a:ext>
            </a:extLst>
          </p:cNvPr>
          <p:cNvSpPr txBox="1">
            <a:spLocks/>
          </p:cNvSpPr>
          <p:nvPr/>
        </p:nvSpPr>
        <p:spPr>
          <a:xfrm>
            <a:off x="3707904" y="1196752"/>
            <a:ext cx="5112568" cy="9409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>
                <a:solidFill>
                  <a:srgbClr val="FF0000"/>
                </a:solidFill>
                <a:latin typeface="39 Smooth" panose="00000400000000000000" pitchFamily="2" charset="0"/>
              </a:rPr>
              <a:t>www.kahoot.it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27" y="908721"/>
            <a:ext cx="1868354" cy="388843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1520" y="5467290"/>
            <a:ext cx="48237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3000" b="1" dirty="0">
                <a:solidFill>
                  <a:srgbClr val="FF0000"/>
                </a:solidFill>
                <a:latin typeface="39 Smooth" panose="00000400000000000000" pitchFamily="2" charset="0"/>
              </a:rPr>
              <a:t>…giochiamo con i primi 20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45" y="2019863"/>
            <a:ext cx="6210971" cy="34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CFB-4D2C-4908-8B38-134741C9FAC7}" type="slidenum">
              <a:rPr lang="it-IT" smtClean="0"/>
              <a:t>3</a:t>
            </a:fld>
            <a:endParaRPr lang="it-IT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BA245C6-EFE7-41CA-8ACA-5D0FFD6B1627}"/>
              </a:ext>
            </a:extLst>
          </p:cNvPr>
          <p:cNvSpPr/>
          <p:nvPr/>
        </p:nvSpPr>
        <p:spPr>
          <a:xfrm>
            <a:off x="539552" y="9470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it-IT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Camere di Commercio Italiane all’estero nel mondo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B3EFF8F-B274-4E70-83CE-614670A5C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2" y="1609298"/>
            <a:ext cx="6211708" cy="342342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A01F7C6-BA8B-4229-9C20-DBA0E404EEDD}"/>
              </a:ext>
            </a:extLst>
          </p:cNvPr>
          <p:cNvSpPr/>
          <p:nvPr/>
        </p:nvSpPr>
        <p:spPr>
          <a:xfrm>
            <a:off x="971599" y="2258021"/>
            <a:ext cx="15841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 </a:t>
            </a:r>
          </a:p>
          <a:p>
            <a:pPr algn="ctr"/>
            <a:r>
              <a:rPr lang="pt-P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Nord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it-IT" sz="1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44252D6-FB5D-4913-96C9-C7A00B174F67}"/>
              </a:ext>
            </a:extLst>
          </p:cNvPr>
          <p:cNvSpPr/>
          <p:nvPr/>
        </p:nvSpPr>
        <p:spPr>
          <a:xfrm>
            <a:off x="1156769" y="3723718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 e Sud</a:t>
            </a:r>
          </a:p>
          <a:p>
            <a:pPr algn="ctr"/>
            <a:r>
              <a:rPr lang="pt-B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it-IT" sz="14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DE01B54-6F20-46FD-9064-272A98DBFE23}"/>
              </a:ext>
            </a:extLst>
          </p:cNvPr>
          <p:cNvSpPr/>
          <p:nvPr/>
        </p:nvSpPr>
        <p:spPr>
          <a:xfrm>
            <a:off x="4483199" y="393916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Oceania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D214E0E-43FB-4071-B539-C2FA56CC4772}"/>
              </a:ext>
            </a:extLst>
          </p:cNvPr>
          <p:cNvSpPr/>
          <p:nvPr/>
        </p:nvSpPr>
        <p:spPr>
          <a:xfrm>
            <a:off x="3851920" y="2375646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5B34F49-7D99-4099-9782-C8BEA5CED773}"/>
              </a:ext>
            </a:extLst>
          </p:cNvPr>
          <p:cNvSpPr/>
          <p:nvPr/>
        </p:nvSpPr>
        <p:spPr>
          <a:xfrm>
            <a:off x="2555776" y="3545196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 e Medio 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Oriente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it-IT" sz="14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599E5D5-26BA-445A-A42B-374B0451465E}"/>
              </a:ext>
            </a:extLst>
          </p:cNvPr>
          <p:cNvSpPr/>
          <p:nvPr/>
        </p:nvSpPr>
        <p:spPr>
          <a:xfrm>
            <a:off x="2339752" y="2151992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45B4E36-52FB-4046-93E2-FCC3FAEB4078}"/>
              </a:ext>
            </a:extLst>
          </p:cNvPr>
          <p:cNvSpPr/>
          <p:nvPr/>
        </p:nvSpPr>
        <p:spPr>
          <a:xfrm>
            <a:off x="6117517" y="1140954"/>
            <a:ext cx="1157068" cy="10597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79 CCIE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57D37CD-73AD-4DA0-BD30-078A88A0A52A}"/>
              </a:ext>
            </a:extLst>
          </p:cNvPr>
          <p:cNvSpPr/>
          <p:nvPr/>
        </p:nvSpPr>
        <p:spPr>
          <a:xfrm>
            <a:off x="7588887" y="2183776"/>
            <a:ext cx="1097045" cy="1030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56 Paesi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BACF2B6-36B7-47E9-9C45-57D488E2C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65" y="5248702"/>
            <a:ext cx="3156160" cy="5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0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CFB-4D2C-4908-8B38-134741C9FAC7}" type="slidenum">
              <a:rPr lang="it-IT" smtClean="0"/>
              <a:t>4</a:t>
            </a:fld>
            <a:endParaRPr lang="it-IT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BA245C6-EFE7-41CA-8ACA-5D0FFD6B1627}"/>
              </a:ext>
            </a:extLst>
          </p:cNvPr>
          <p:cNvSpPr/>
          <p:nvPr/>
        </p:nvSpPr>
        <p:spPr>
          <a:xfrm>
            <a:off x="2069976" y="685097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773575">
              <a:defRPr/>
            </a:pPr>
            <a:r>
              <a:rPr lang="it-IT" altLang="it-IT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Camere di Commercio Italiane in Europa: </a:t>
            </a:r>
            <a:r>
              <a:rPr lang="it-IT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 mi oriento?</a:t>
            </a:r>
          </a:p>
          <a:p>
            <a:endParaRPr lang="it-IT" sz="22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A01F7C6-BA8B-4229-9C20-DBA0E404EEDD}"/>
              </a:ext>
            </a:extLst>
          </p:cNvPr>
          <p:cNvSpPr/>
          <p:nvPr/>
        </p:nvSpPr>
        <p:spPr>
          <a:xfrm>
            <a:off x="971599" y="2258021"/>
            <a:ext cx="1584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5B34F49-7D99-4099-9782-C8BEA5CED773}"/>
              </a:ext>
            </a:extLst>
          </p:cNvPr>
          <p:cNvSpPr/>
          <p:nvPr/>
        </p:nvSpPr>
        <p:spPr>
          <a:xfrm>
            <a:off x="2555776" y="3545196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BACF2B6-36B7-47E9-9C45-57D488E2C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07" y="5348700"/>
            <a:ext cx="3156160" cy="571848"/>
          </a:xfrm>
          <a:prstGeom prst="rect">
            <a:avLst/>
          </a:prstGeom>
        </p:spPr>
      </p:pic>
      <p:pic>
        <p:nvPicPr>
          <p:cNvPr id="1026" name="Picture 2" descr="Risultati immagini per europa stilizzata">
            <a:extLst>
              <a:ext uri="{FF2B5EF4-FFF2-40B4-BE49-F238E27FC236}">
                <a16:creationId xmlns:a16="http://schemas.microsoft.com/office/drawing/2014/main" id="{F7D9FCA3-F7FC-4242-AE3B-E9A30C00A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50" y="1467599"/>
            <a:ext cx="5040053" cy="38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CA2D3ED-AB06-4284-9B20-B93A7C8124F4}"/>
              </a:ext>
            </a:extLst>
          </p:cNvPr>
          <p:cNvSpPr txBox="1"/>
          <p:nvPr/>
        </p:nvSpPr>
        <p:spPr>
          <a:xfrm>
            <a:off x="3444585" y="4526064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</a:rPr>
              <a:t>Barcellona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510771-6A05-46F7-BDE4-EA9E6E32A55C}"/>
              </a:ext>
            </a:extLst>
          </p:cNvPr>
          <p:cNvSpPr txBox="1"/>
          <p:nvPr/>
        </p:nvSpPr>
        <p:spPr>
          <a:xfrm>
            <a:off x="2556485" y="4491982"/>
            <a:ext cx="630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Lisbona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50C29B-BF13-45AB-851C-2376C40AA2B9}"/>
              </a:ext>
            </a:extLst>
          </p:cNvPr>
          <p:cNvSpPr txBox="1"/>
          <p:nvPr/>
        </p:nvSpPr>
        <p:spPr>
          <a:xfrm>
            <a:off x="4033049" y="4319518"/>
            <a:ext cx="724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</a:rPr>
              <a:t>Marsiglia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5FF093-8E9E-44F8-AF14-C4B1CD536808}"/>
              </a:ext>
            </a:extLst>
          </p:cNvPr>
          <p:cNvSpPr txBox="1"/>
          <p:nvPr/>
        </p:nvSpPr>
        <p:spPr>
          <a:xfrm>
            <a:off x="4211960" y="4149080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</a:rPr>
              <a:t>Lione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BCBDF95-2837-4B0E-81DF-17273DDFA5B8}"/>
              </a:ext>
            </a:extLst>
          </p:cNvPr>
          <p:cNvSpPr txBox="1"/>
          <p:nvPr/>
        </p:nvSpPr>
        <p:spPr>
          <a:xfrm>
            <a:off x="3296910" y="3494054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Londra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58528F-EC0D-4177-BBEE-1FA8C2CCD146}"/>
              </a:ext>
            </a:extLst>
          </p:cNvPr>
          <p:cNvSpPr txBox="1"/>
          <p:nvPr/>
        </p:nvSpPr>
        <p:spPr>
          <a:xfrm>
            <a:off x="4438316" y="356478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Francoforte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348ED41-3CE3-4B18-9ECE-06809044BF2D}"/>
              </a:ext>
            </a:extLst>
          </p:cNvPr>
          <p:cNvSpPr txBox="1"/>
          <p:nvPr/>
        </p:nvSpPr>
        <p:spPr>
          <a:xfrm>
            <a:off x="4217841" y="3705970"/>
            <a:ext cx="699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Bruxelles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3851A2A-912C-4DD7-A965-45D1CD3D8C56}"/>
              </a:ext>
            </a:extLst>
          </p:cNvPr>
          <p:cNvSpPr txBox="1"/>
          <p:nvPr/>
        </p:nvSpPr>
        <p:spPr>
          <a:xfrm>
            <a:off x="5079726" y="3677796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Praga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17FE652-2A38-434A-AC64-66F72D3EBE41}"/>
              </a:ext>
            </a:extLst>
          </p:cNvPr>
          <p:cNvSpPr txBox="1"/>
          <p:nvPr/>
        </p:nvSpPr>
        <p:spPr>
          <a:xfrm>
            <a:off x="5865778" y="4449816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Salonicco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B922C29-B42C-43BB-A71B-64164C64F0C5}"/>
              </a:ext>
            </a:extLst>
          </p:cNvPr>
          <p:cNvSpPr txBox="1"/>
          <p:nvPr/>
        </p:nvSpPr>
        <p:spPr>
          <a:xfrm>
            <a:off x="5858169" y="4762901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Atene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E691D97-CCE4-4865-A409-C4DF85CAA31E}"/>
              </a:ext>
            </a:extLst>
          </p:cNvPr>
          <p:cNvSpPr txBox="1"/>
          <p:nvPr/>
        </p:nvSpPr>
        <p:spPr>
          <a:xfrm>
            <a:off x="5897964" y="4257606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Sofia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1C2ABDD-7F20-4B0E-95BB-DEB32654DB13}"/>
              </a:ext>
            </a:extLst>
          </p:cNvPr>
          <p:cNvSpPr txBox="1"/>
          <p:nvPr/>
        </p:nvSpPr>
        <p:spPr>
          <a:xfrm>
            <a:off x="4119735" y="3156500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Copenaghen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564B6C2-29BE-41FF-8503-679087C271FE}"/>
              </a:ext>
            </a:extLst>
          </p:cNvPr>
          <p:cNvSpPr txBox="1"/>
          <p:nvPr/>
        </p:nvSpPr>
        <p:spPr>
          <a:xfrm>
            <a:off x="5220072" y="5198089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Malta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82609F3-3AB0-4F79-AF3E-14CAC26270E8}"/>
              </a:ext>
            </a:extLst>
          </p:cNvPr>
          <p:cNvSpPr txBox="1"/>
          <p:nvPr/>
        </p:nvSpPr>
        <p:spPr>
          <a:xfrm>
            <a:off x="4148137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645C431-D5BE-492F-B09A-DD45A3F1AB88}"/>
              </a:ext>
            </a:extLst>
          </p:cNvPr>
          <p:cNvSpPr txBox="1"/>
          <p:nvPr/>
        </p:nvSpPr>
        <p:spPr>
          <a:xfrm>
            <a:off x="3322516" y="3005500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Dublino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5843D4CB-C039-4694-896E-F69A046FF0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89" y="4257606"/>
            <a:ext cx="1776413" cy="1256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image2.jpeg">
            <a:extLst>
              <a:ext uri="{FF2B5EF4-FFF2-40B4-BE49-F238E27FC236}">
                <a16:creationId xmlns:a16="http://schemas.microsoft.com/office/drawing/2014/main" id="{94C4EA16-00D9-4CD7-9E08-15DD2DC9F35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150" y="1601723"/>
            <a:ext cx="1584177" cy="1187294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CA2D3ED-AB06-4284-9B20-B93A7C8124F4}"/>
              </a:ext>
            </a:extLst>
          </p:cNvPr>
          <p:cNvSpPr txBox="1"/>
          <p:nvPr/>
        </p:nvSpPr>
        <p:spPr>
          <a:xfrm>
            <a:off x="3139106" y="4712132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</a:rPr>
              <a:t>Madrid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3851A2A-912C-4DD7-A965-45D1CD3D8C56}"/>
              </a:ext>
            </a:extLst>
          </p:cNvPr>
          <p:cNvSpPr txBox="1"/>
          <p:nvPr/>
        </p:nvSpPr>
        <p:spPr>
          <a:xfrm>
            <a:off x="4905540" y="3916646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Lipsia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3851A2A-912C-4DD7-A965-45D1CD3D8C56}"/>
              </a:ext>
            </a:extLst>
          </p:cNvPr>
          <p:cNvSpPr txBox="1"/>
          <p:nvPr/>
        </p:nvSpPr>
        <p:spPr>
          <a:xfrm>
            <a:off x="5049779" y="3411728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Berlino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3851A2A-912C-4DD7-A965-45D1CD3D8C56}"/>
              </a:ext>
            </a:extLst>
          </p:cNvPr>
          <p:cNvSpPr txBox="1"/>
          <p:nvPr/>
        </p:nvSpPr>
        <p:spPr>
          <a:xfrm>
            <a:off x="4558955" y="4422472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Nizza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645C431-D5BE-492F-B09A-DD45A3F1AB88}"/>
              </a:ext>
            </a:extLst>
          </p:cNvPr>
          <p:cNvSpPr txBox="1"/>
          <p:nvPr/>
        </p:nvSpPr>
        <p:spPr>
          <a:xfrm>
            <a:off x="279881" y="3338997"/>
            <a:ext cx="305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3333FF"/>
                </a:solidFill>
              </a:rPr>
              <a:t>800 studenti in mobilità!!!</a:t>
            </a:r>
          </a:p>
          <a:p>
            <a:r>
              <a:rPr lang="it-IT" sz="2000" b="1" dirty="0">
                <a:solidFill>
                  <a:srgbClr val="3333FF"/>
                </a:solidFill>
              </a:rPr>
              <a:t>attraverso la rete delle CCIE</a:t>
            </a:r>
          </a:p>
        </p:txBody>
      </p:sp>
    </p:spTree>
    <p:extLst>
      <p:ext uri="{BB962C8B-B14F-4D97-AF65-F5344CB8AC3E}">
        <p14:creationId xmlns:p14="http://schemas.microsoft.com/office/powerpoint/2010/main" val="27151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7" grpId="0"/>
      <p:bldP spid="8" grpId="0"/>
      <p:bldP spid="15" grpId="0"/>
      <p:bldP spid="17" grpId="0"/>
      <p:bldP spid="22" grpId="0"/>
      <p:bldP spid="24" grpId="0"/>
      <p:bldP spid="25" grpId="0"/>
      <p:bldP spid="26" grpId="0"/>
      <p:bldP spid="27" grpId="0"/>
      <p:bldP spid="30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CFB-4D2C-4908-8B38-134741C9FAC7}" type="slidenum">
              <a:rPr lang="it-IT" smtClean="0"/>
              <a:t>5</a:t>
            </a:fld>
            <a:endParaRPr lang="it-IT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FA84D5B-FB00-457F-B0C2-CD7EE6A2E08B}"/>
              </a:ext>
            </a:extLst>
          </p:cNvPr>
          <p:cNvSpPr/>
          <p:nvPr/>
        </p:nvSpPr>
        <p:spPr>
          <a:xfrm>
            <a:off x="361281" y="8459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supporto delle professioni del futuro da oggi al 2023…</a:t>
            </a:r>
            <a:endParaRPr lang="it-IT" sz="3200" dirty="0"/>
          </a:p>
        </p:txBody>
      </p:sp>
      <p:pic>
        <p:nvPicPr>
          <p:cNvPr id="6" name="Picture 2" descr="Successo, Donna D'Affari, Carriera">
            <a:extLst>
              <a:ext uri="{FF2B5EF4-FFF2-40B4-BE49-F238E27FC236}">
                <a16:creationId xmlns:a16="http://schemas.microsoft.com/office/drawing/2014/main" id="{5F2BDDA2-E7F5-4A0D-86BF-15AEA1DC4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478" y="1056315"/>
            <a:ext cx="3194241" cy="13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74EBF4E-A9C2-48D4-90E2-2CD6950B546B}"/>
              </a:ext>
            </a:extLst>
          </p:cNvPr>
          <p:cNvSpPr/>
          <p:nvPr/>
        </p:nvSpPr>
        <p:spPr>
          <a:xfrm>
            <a:off x="179512" y="2415565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 Saranno richiesti tra i 2,5 e i 3 milioni di nuovi lavoratori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 Richiesta di competenze trasversali o soft skills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Capacità di adattamento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Capacità di lavorare in autonomia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Problem solving (attitudine a risolvere eventuali problemi nel contesto  lavorativo)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Lavorare in team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Time management (gestione del tempo, rispetto delle scadenze,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ect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..)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L’esperienza all’estero aiuta ad acquisire e migliorare le tanto ricercate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«soft skills»</a:t>
            </a:r>
            <a:endParaRPr lang="it-IT" sz="16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050177-F2C7-4BFD-86EC-639D413F3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79" y="2835242"/>
            <a:ext cx="3060292" cy="5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5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7886700" cy="574890"/>
          </a:xfrm>
        </p:spPr>
        <p:txBody>
          <a:bodyPr>
            <a:noAutofit/>
          </a:bodyPr>
          <a:lstStyle/>
          <a:p>
            <a:pPr algn="l"/>
            <a: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Italiana per il Regno Unito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81B3FA-1CC7-46C2-A9D8-D12D6002D5D6}"/>
              </a:ext>
            </a:extLst>
          </p:cNvPr>
          <p:cNvSpPr txBox="1"/>
          <p:nvPr/>
        </p:nvSpPr>
        <p:spPr>
          <a:xfrm>
            <a:off x="0" y="14145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principali work experience realizzate con gli studenti dei </a:t>
            </a:r>
            <a:r>
              <a:rPr lang="it-IT" b="1" dirty="0">
                <a:solidFill>
                  <a:srgbClr val="FF0000"/>
                </a:solidFill>
              </a:rPr>
              <a:t>licei scientifici</a:t>
            </a:r>
            <a:endParaRPr lang="it-IT" sz="2100" b="1" dirty="0"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2E76C12-97AA-46DE-ACE7-E04181A722A6}"/>
              </a:ext>
            </a:extLst>
          </p:cNvPr>
          <p:cNvSpPr/>
          <p:nvPr/>
        </p:nvSpPr>
        <p:spPr>
          <a:xfrm>
            <a:off x="5292080" y="5246769"/>
            <a:ext cx="2839367" cy="38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545" marR="5080" indent="-157480">
              <a:lnSpc>
                <a:spcPct val="115799"/>
              </a:lnSpc>
              <a:spcBef>
                <a:spcPts val="100"/>
              </a:spcBef>
            </a:pPr>
            <a:r>
              <a:rPr lang="it-IT" b="1" spc="80" dirty="0">
                <a:solidFill>
                  <a:srgbClr val="A62C38"/>
                </a:solidFill>
                <a:latin typeface="Trebuchet MS"/>
              </a:rPr>
              <a:t>Marketing e Web radio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565685-CD0B-4037-98F0-DD65A32A5733}"/>
              </a:ext>
            </a:extLst>
          </p:cNvPr>
          <p:cNvSpPr txBox="1"/>
          <p:nvPr/>
        </p:nvSpPr>
        <p:spPr>
          <a:xfrm>
            <a:off x="1111846" y="4996032"/>
            <a:ext cx="173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80" dirty="0">
                <a:solidFill>
                  <a:srgbClr val="A62C38"/>
                </a:solidFill>
                <a:latin typeface="Trebuchet MS"/>
              </a:rPr>
              <a:t>Elettrico e IT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989482"/>
            <a:ext cx="3962400" cy="264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361" y="2227677"/>
            <a:ext cx="36004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209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748"/>
            <a:ext cx="8220527" cy="574890"/>
          </a:xfrm>
        </p:spPr>
        <p:txBody>
          <a:bodyPr>
            <a:noAutofit/>
          </a:bodyPr>
          <a:lstStyle/>
          <a:p>
            <a:pPr algn="l"/>
            <a: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Italiana per il Portogallo</a:t>
            </a:r>
            <a:b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it-IT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81B3FA-1CC7-46C2-A9D8-D12D6002D5D6}"/>
              </a:ext>
            </a:extLst>
          </p:cNvPr>
          <p:cNvSpPr txBox="1"/>
          <p:nvPr/>
        </p:nvSpPr>
        <p:spPr>
          <a:xfrm>
            <a:off x="-1860" y="1476490"/>
            <a:ext cx="866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principali work experience realizzate con gli studenti degli </a:t>
            </a:r>
            <a:r>
              <a:rPr lang="it-IT" b="1" dirty="0">
                <a:solidFill>
                  <a:srgbClr val="FF0000"/>
                </a:solidFill>
              </a:rPr>
              <a:t>istituti tecnico-economico</a:t>
            </a:r>
            <a:endParaRPr lang="it-IT" sz="21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E06A7AA-6513-4657-8789-F717AF1DC5D5}"/>
              </a:ext>
            </a:extLst>
          </p:cNvPr>
          <p:cNvSpPr txBox="1"/>
          <p:nvPr/>
        </p:nvSpPr>
        <p:spPr>
          <a:xfrm>
            <a:off x="1167921" y="5318914"/>
            <a:ext cx="25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80" dirty="0">
                <a:solidFill>
                  <a:srgbClr val="A62C38"/>
                </a:solidFill>
                <a:latin typeface="Trebuchet MS"/>
              </a:rPr>
              <a:t>Settore IT e Digitale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Risultati immagini per competenze linguistiche e digit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1616"/>
            <a:ext cx="5600878" cy="2686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0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7886700" cy="574890"/>
          </a:xfrm>
        </p:spPr>
        <p:txBody>
          <a:bodyPr>
            <a:noAutofit/>
          </a:bodyPr>
          <a:lstStyle/>
          <a:p>
            <a:pPr algn="l"/>
            <a: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Italiana di Lione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81B3FA-1CC7-46C2-A9D8-D12D6002D5D6}"/>
              </a:ext>
            </a:extLst>
          </p:cNvPr>
          <p:cNvSpPr txBox="1"/>
          <p:nvPr/>
        </p:nvSpPr>
        <p:spPr>
          <a:xfrm>
            <a:off x="0" y="1444439"/>
            <a:ext cx="721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Collaborazione con CCIAA Latina e gli </a:t>
            </a:r>
            <a:r>
              <a:rPr lang="it-IT" b="1" dirty="0">
                <a:solidFill>
                  <a:srgbClr val="FF0000"/>
                </a:solidFill>
              </a:rPr>
              <a:t>istituti e i licei artistici 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9156B3B-CCDE-494C-9A1F-62CC70DC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87302"/>
            <a:ext cx="4247291" cy="2870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Risultati immagini per fashion moda">
            <a:extLst>
              <a:ext uri="{FF2B5EF4-FFF2-40B4-BE49-F238E27FC236}">
                <a16:creationId xmlns:a16="http://schemas.microsoft.com/office/drawing/2014/main" id="{8465AEE3-5F87-4961-B91D-6308B3CE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7" y="1856192"/>
            <a:ext cx="2771071" cy="2771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2FDA52-0F7B-4D13-91C4-C3A340F19F5C}"/>
              </a:ext>
            </a:extLst>
          </p:cNvPr>
          <p:cNvSpPr txBox="1"/>
          <p:nvPr/>
        </p:nvSpPr>
        <p:spPr>
          <a:xfrm>
            <a:off x="2612841" y="5326208"/>
            <a:ext cx="279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80" dirty="0">
                <a:solidFill>
                  <a:srgbClr val="A62C38"/>
                </a:solidFill>
                <a:latin typeface="Trebuchet MS"/>
              </a:rPr>
              <a:t>Settore Moda e Design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5782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7886700" cy="574890"/>
          </a:xfrm>
        </p:spPr>
        <p:txBody>
          <a:bodyPr>
            <a:normAutofit/>
          </a:bodyPr>
          <a:lstStyle/>
          <a:p>
            <a:pPr algn="l"/>
            <a: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Italiana in Danimarca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81B3FA-1CC7-46C2-A9D8-D12D6002D5D6}"/>
              </a:ext>
            </a:extLst>
          </p:cNvPr>
          <p:cNvSpPr txBox="1"/>
          <p:nvPr/>
        </p:nvSpPr>
        <p:spPr>
          <a:xfrm>
            <a:off x="21" y="1386930"/>
            <a:ext cx="84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principali work experience realizzate con gli studenti degli </a:t>
            </a:r>
            <a:r>
              <a:rPr lang="it-IT" b="1" dirty="0">
                <a:solidFill>
                  <a:srgbClr val="FF0000"/>
                </a:solidFill>
              </a:rPr>
              <a:t>istituti agrari</a:t>
            </a:r>
            <a:endParaRPr lang="it-IT" sz="21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Risultati immagini per agrario">
            <a:extLst>
              <a:ext uri="{FF2B5EF4-FFF2-40B4-BE49-F238E27FC236}">
                <a16:creationId xmlns:a16="http://schemas.microsoft.com/office/drawing/2014/main" id="{39FB2A4E-AAB4-4446-9C8A-567C8C4C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7" y="2271432"/>
            <a:ext cx="3838902" cy="1708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4DB29A-37CF-4DE8-A87D-B24B09B3BBD4}"/>
              </a:ext>
            </a:extLst>
          </p:cNvPr>
          <p:cNvSpPr txBox="1"/>
          <p:nvPr/>
        </p:nvSpPr>
        <p:spPr>
          <a:xfrm>
            <a:off x="3672800" y="5048948"/>
            <a:ext cx="196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80" dirty="0">
                <a:solidFill>
                  <a:srgbClr val="A62C38"/>
                </a:solidFill>
                <a:latin typeface="Trebuchet MS"/>
              </a:rPr>
              <a:t>Settore Agrario</a:t>
            </a:r>
          </a:p>
        </p:txBody>
      </p:sp>
      <p:pic>
        <p:nvPicPr>
          <p:cNvPr id="2050" name="Picture 2" descr="Risultati immagini per agrario">
            <a:extLst>
              <a:ext uri="{FF2B5EF4-FFF2-40B4-BE49-F238E27FC236}">
                <a16:creationId xmlns:a16="http://schemas.microsoft.com/office/drawing/2014/main" id="{6D03696C-0221-4716-8019-95C65C55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730309" cy="20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1469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13317</TotalTime>
  <Words>700</Words>
  <Application>Microsoft Office PowerPoint</Application>
  <PresentationFormat>Presentazione su schermo (4:3)</PresentationFormat>
  <Paragraphs>155</Paragraphs>
  <Slides>21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39 Smooth</vt:lpstr>
      <vt:lpstr>Arial</vt:lpstr>
      <vt:lpstr>Calibri</vt:lpstr>
      <vt:lpstr>Trebuchet MS</vt:lpstr>
      <vt:lpstr>Wingdings</vt:lpstr>
      <vt:lpstr>Tema di Office</vt:lpstr>
      <vt:lpstr>Studiare e Lavorare all’estero…con le Camere di Commercio italiane all’estero si può    Michele Torre        Maria Grazia Coppola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Camera di Commercio Italiana per il Regno Unito</vt:lpstr>
      <vt:lpstr>Camera di Commercio Italiana per il Portogallo </vt:lpstr>
      <vt:lpstr>Camera di Commercio Italiana di Lione</vt:lpstr>
      <vt:lpstr>Camera di Commercio Italiana in Danimarca</vt:lpstr>
      <vt:lpstr>Camera di Commercio Italo-Ellenica di Salonicco e          Italo-Ellenica di Atene </vt:lpstr>
      <vt:lpstr>Camera di Commercio Belgo-Italiana</vt:lpstr>
      <vt:lpstr>Camera di Commercio Italo-Maltese</vt:lpstr>
      <vt:lpstr>Camera di Commercio italiana per la Germania (Berlino, Francoforte, Lipsia)  Francesco Schapira, Project Manager Verona, 30 novembre 2019</vt:lpstr>
      <vt:lpstr>INDICE</vt:lpstr>
      <vt:lpstr>COS‘È ITKAM</vt:lpstr>
      <vt:lpstr>RUOLO DI ITKAM NEI PCTO</vt:lpstr>
      <vt:lpstr>LE NOSTRE ESPERIENZE</vt:lpstr>
      <vt:lpstr>LE NOSTRE ESPERIENZE</vt:lpstr>
      <vt:lpstr>VIDEO</vt:lpstr>
      <vt:lpstr>Presentazione standard di PowerPoint</vt:lpstr>
      <vt:lpstr>La vita è tutta un Quiz!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damiano</dc:creator>
  <cp:lastModifiedBy>Maria Grazia Coppola</cp:lastModifiedBy>
  <cp:revision>721</cp:revision>
  <cp:lastPrinted>2019-07-11T17:06:40Z</cp:lastPrinted>
  <dcterms:created xsi:type="dcterms:W3CDTF">2017-04-11T07:15:52Z</dcterms:created>
  <dcterms:modified xsi:type="dcterms:W3CDTF">2019-11-26T16:15:36Z</dcterms:modified>
</cp:coreProperties>
</file>