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9" r:id="rId2"/>
    <p:sldId id="343" r:id="rId3"/>
    <p:sldId id="342" r:id="rId4"/>
    <p:sldId id="344" r:id="rId5"/>
    <p:sldId id="345" r:id="rId6"/>
  </p:sldIdLst>
  <p:sldSz cx="12192000" cy="6858000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920000"/>
    <a:srgbClr val="FF66FF"/>
    <a:srgbClr val="99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44" autoAdjust="0"/>
    <p:restoredTop sz="94712" autoAdjust="0"/>
  </p:normalViewPr>
  <p:slideViewPr>
    <p:cSldViewPr snapToGrid="0">
      <p:cViewPr varScale="1">
        <p:scale>
          <a:sx n="82" d="100"/>
          <a:sy n="82" d="100"/>
        </p:scale>
        <p:origin x="1094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61ECC4-9631-4310-8264-6662E908A993}" type="datetimeFigureOut">
              <a:rPr lang="it-IT"/>
              <a:pPr>
                <a:defRPr/>
              </a:pPr>
              <a:t>16/05/2023</a:t>
            </a:fld>
            <a:endParaRPr 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560FB6E-44CC-44CD-8534-B4204518D5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6845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60FB6E-44CC-44CD-8534-B4204518D56C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433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60D104E5-34C7-494C-8BAA-055DC4BFF21A}" type="datetime1">
              <a:rPr lang="it-IT"/>
              <a:pPr>
                <a:defRPr/>
              </a:pPr>
              <a:t>16/05/2023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itchFamily="34" charset="0"/>
              </a:defRPr>
            </a:lvl1pPr>
          </a:lstStyle>
          <a:p>
            <a:pPr>
              <a:defRPr/>
            </a:pPr>
            <a:fld id="{8060EE17-D1BE-4A0A-B818-B14200A3917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1521269B-36C2-43D7-A1D2-4CF767313E53}" type="datetime1">
              <a:rPr lang="it-IT"/>
              <a:pPr>
                <a:defRPr/>
              </a:pPr>
              <a:t>16/05/2023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itchFamily="34" charset="0"/>
              </a:defRPr>
            </a:lvl1pPr>
          </a:lstStyle>
          <a:p>
            <a:pPr>
              <a:defRPr/>
            </a:pPr>
            <a:fld id="{3C2C58FA-DD61-40CC-BE25-FAF2B8AFC33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1EA50B11-9EE4-4BF7-8A3F-368E7DB14D2E}" type="datetime1">
              <a:rPr lang="it-IT"/>
              <a:pPr>
                <a:defRPr/>
              </a:pPr>
              <a:t>16/05/2023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itchFamily="34" charset="0"/>
              </a:defRPr>
            </a:lvl1pPr>
          </a:lstStyle>
          <a:p>
            <a:pPr>
              <a:defRPr/>
            </a:pPr>
            <a:fld id="{62FA8965-30CB-4349-BE26-4B78AB4DEB0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7B084169-717D-4292-8A5D-6A2BE50F0AF2}" type="datetime1">
              <a:rPr lang="it-IT"/>
              <a:pPr>
                <a:defRPr/>
              </a:pPr>
              <a:t>16/05/2023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itchFamily="34" charset="0"/>
              </a:defRPr>
            </a:lvl1pPr>
          </a:lstStyle>
          <a:p>
            <a:pPr>
              <a:defRPr/>
            </a:pPr>
            <a:fld id="{DF34026A-E3A5-4F6D-8A12-CD479DF530B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EBAB01C6-06FD-4D08-8068-0E102194C41C}" type="datetime1">
              <a:rPr lang="it-IT"/>
              <a:pPr>
                <a:defRPr/>
              </a:pPr>
              <a:t>16/05/2023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itchFamily="34" charset="0"/>
              </a:defRPr>
            </a:lvl1pPr>
          </a:lstStyle>
          <a:p>
            <a:pPr>
              <a:defRPr/>
            </a:pPr>
            <a:fld id="{0B98FA93-A6F3-4129-B82F-6F2D549E666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C2F68451-3EF1-4FBD-917D-61C7A82DCEF5}" type="datetime1">
              <a:rPr lang="it-IT"/>
              <a:pPr>
                <a:defRPr/>
              </a:pPr>
              <a:t>16/05/2023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itchFamily="34" charset="0"/>
              </a:defRPr>
            </a:lvl1pPr>
          </a:lstStyle>
          <a:p>
            <a:pPr>
              <a:defRPr/>
            </a:pPr>
            <a:fld id="{7549D5F7-580E-47C8-8BB1-C220C30F07D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5E6E71B1-834F-4911-BE22-5E2549EA0BCF}" type="datetime1">
              <a:rPr lang="it-IT"/>
              <a:pPr>
                <a:defRPr/>
              </a:pPr>
              <a:t>16/05/2023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itchFamily="34" charset="0"/>
              </a:defRPr>
            </a:lvl1pPr>
          </a:lstStyle>
          <a:p>
            <a:pPr>
              <a:defRPr/>
            </a:pPr>
            <a:fld id="{048722D4-B71D-429F-B04F-8A1E4559FEF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1EDED1D4-1819-433A-AF12-3AAEBC1FD953}" type="datetime1">
              <a:rPr lang="it-IT"/>
              <a:pPr>
                <a:defRPr/>
              </a:pPr>
              <a:t>16/05/2023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itchFamily="34" charset="0"/>
              </a:defRPr>
            </a:lvl1pPr>
          </a:lstStyle>
          <a:p>
            <a:pPr>
              <a:defRPr/>
            </a:pPr>
            <a:fld id="{7D3CF5DA-EFF0-45F0-A52B-680AF6093B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0012" y="961391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BD045AE5-66CC-490F-A62C-2F8EA2299294}" type="datetime1">
              <a:rPr lang="it-IT"/>
              <a:pPr>
                <a:defRPr/>
              </a:pPr>
              <a:t>16/05/2023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itchFamily="34" charset="0"/>
              </a:defRPr>
            </a:lvl1pPr>
          </a:lstStyle>
          <a:p>
            <a:pPr>
              <a:defRPr/>
            </a:pPr>
            <a:fld id="{D0CB1DCD-34B0-4A2E-8804-A88BE8F350F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ADFF53CC-0D23-42E1-ADDE-5817173717FB}" type="datetime1">
              <a:rPr lang="it-IT"/>
              <a:pPr>
                <a:defRPr/>
              </a:pPr>
              <a:t>16/05/2023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itchFamily="34" charset="0"/>
              </a:defRPr>
            </a:lvl1pPr>
          </a:lstStyle>
          <a:p>
            <a:pPr>
              <a:defRPr/>
            </a:pPr>
            <a:fld id="{6FE5DC03-E5DD-4CDE-A145-64318DAC700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623050"/>
            <a:ext cx="12192000" cy="234950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59" r:id="rId11"/>
    <p:sldLayoutId id="2147483660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:\CTC\Loghi - Immagini\Logo CTC 2014\LOGOCTC bianc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681" y="67228"/>
            <a:ext cx="1138237" cy="113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0FF192-757B-B6E2-CC0E-C2D0A9A4F61F}"/>
              </a:ext>
            </a:extLst>
          </p:cNvPr>
          <p:cNvSpPr txBox="1"/>
          <p:nvPr/>
        </p:nvSpPr>
        <p:spPr>
          <a:xfrm>
            <a:off x="3136601" y="389427"/>
            <a:ext cx="8585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1. PROGETTO DI VITA E PROGETTO DI IMPRESA</a:t>
            </a:r>
          </a:p>
        </p:txBody>
      </p:sp>
      <p:sp>
        <p:nvSpPr>
          <p:cNvPr id="8" name="object 4"/>
          <p:cNvSpPr/>
          <p:nvPr/>
        </p:nvSpPr>
        <p:spPr>
          <a:xfrm>
            <a:off x="11252835" y="5918835"/>
            <a:ext cx="939165" cy="939165"/>
          </a:xfrm>
          <a:custGeom>
            <a:avLst/>
            <a:gdLst/>
            <a:ahLst/>
            <a:cxnLst/>
            <a:rect l="l" t="t" r="r" b="b"/>
            <a:pathLst>
              <a:path w="939165" h="939165">
                <a:moveTo>
                  <a:pt x="0" y="0"/>
                </a:moveTo>
                <a:lnTo>
                  <a:pt x="938630" y="0"/>
                </a:lnTo>
                <a:lnTo>
                  <a:pt x="938630" y="938630"/>
                </a:lnTo>
                <a:lnTo>
                  <a:pt x="0" y="938630"/>
                </a:lnTo>
                <a:lnTo>
                  <a:pt x="0" y="0"/>
                </a:lnTo>
              </a:path>
            </a:pathLst>
          </a:custGeom>
          <a:solidFill>
            <a:srgbClr val="652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/>
          <p:nvPr/>
        </p:nvSpPr>
        <p:spPr>
          <a:xfrm>
            <a:off x="11252835" y="4980207"/>
            <a:ext cx="939165" cy="942975"/>
          </a:xfrm>
          <a:custGeom>
            <a:avLst/>
            <a:gdLst/>
            <a:ahLst/>
            <a:cxnLst/>
            <a:rect l="l" t="t" r="r" b="b"/>
            <a:pathLst>
              <a:path w="939165" h="942975">
                <a:moveTo>
                  <a:pt x="0" y="0"/>
                </a:moveTo>
                <a:lnTo>
                  <a:pt x="938630" y="0"/>
                </a:lnTo>
                <a:lnTo>
                  <a:pt x="938630" y="942975"/>
                </a:lnTo>
                <a:lnTo>
                  <a:pt x="0" y="942975"/>
                </a:lnTo>
                <a:lnTo>
                  <a:pt x="0" y="0"/>
                </a:lnTo>
                <a:close/>
              </a:path>
            </a:pathLst>
          </a:custGeom>
          <a:solidFill>
            <a:srgbClr val="CF4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/>
          <p:cNvSpPr/>
          <p:nvPr/>
        </p:nvSpPr>
        <p:spPr>
          <a:xfrm>
            <a:off x="10314204" y="5918835"/>
            <a:ext cx="942975" cy="939165"/>
          </a:xfrm>
          <a:custGeom>
            <a:avLst/>
            <a:gdLst/>
            <a:ahLst/>
            <a:cxnLst/>
            <a:rect l="l" t="t" r="r" b="b"/>
            <a:pathLst>
              <a:path w="942975" h="939165">
                <a:moveTo>
                  <a:pt x="0" y="0"/>
                </a:moveTo>
                <a:lnTo>
                  <a:pt x="942975" y="0"/>
                </a:lnTo>
                <a:lnTo>
                  <a:pt x="942975" y="938630"/>
                </a:lnTo>
                <a:lnTo>
                  <a:pt x="0" y="938630"/>
                </a:lnTo>
                <a:lnTo>
                  <a:pt x="0" y="0"/>
                </a:lnTo>
              </a:path>
            </a:pathLst>
          </a:custGeom>
          <a:solidFill>
            <a:srgbClr val="FF6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/>
          <p:cNvSpPr/>
          <p:nvPr/>
        </p:nvSpPr>
        <p:spPr>
          <a:xfrm>
            <a:off x="11472014" y="6050590"/>
            <a:ext cx="533399" cy="685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CAC35335-F1B9-CB74-42CC-89ECE255B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695" y="5519027"/>
            <a:ext cx="2981202" cy="951058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F0FF192-757B-B6E2-CC0E-C2D0A9A4F61F}"/>
              </a:ext>
            </a:extLst>
          </p:cNvPr>
          <p:cNvSpPr txBox="1"/>
          <p:nvPr/>
        </p:nvSpPr>
        <p:spPr>
          <a:xfrm>
            <a:off x="3152897" y="2063879"/>
            <a:ext cx="93832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2. LE DOMANDE: </a:t>
            </a:r>
          </a:p>
          <a:p>
            <a:r>
              <a:rPr lang="it-IT" sz="3600" dirty="0"/>
              <a:t>UNO STRUMENTO ESPLORATIVO CONCRETO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F0FF192-757B-B6E2-CC0E-C2D0A9A4F61F}"/>
              </a:ext>
            </a:extLst>
          </p:cNvPr>
          <p:cNvSpPr txBox="1"/>
          <p:nvPr/>
        </p:nvSpPr>
        <p:spPr>
          <a:xfrm>
            <a:off x="3152897" y="3979404"/>
            <a:ext cx="6664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3. SODDISFAZIONE E FEEDBACK</a:t>
            </a:r>
          </a:p>
        </p:txBody>
      </p:sp>
      <p:pic>
        <p:nvPicPr>
          <p:cNvPr id="2050" name="Picture 2" descr="Illustrazioni gratis di Domand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56" y="276939"/>
            <a:ext cx="1492879" cy="1492880"/>
          </a:xfrm>
          <a:prstGeom prst="rect">
            <a:avLst/>
          </a:prstGeom>
          <a:noFill/>
          <a:ln w="38100">
            <a:solidFill>
              <a:srgbClr val="00808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llustrazioni gratis di Domand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7" y="2020518"/>
            <a:ext cx="1968080" cy="1188249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llustrazioni gratis di Rispost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227" y="3459466"/>
            <a:ext cx="1576136" cy="168620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732" y="5394317"/>
            <a:ext cx="1173645" cy="117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4398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:\CTC\Loghi - Immagini\Logo CTC 2014\LOGOCTC bianc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681" y="67228"/>
            <a:ext cx="1138237" cy="113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0FF192-757B-B6E2-CC0E-C2D0A9A4F61F}"/>
              </a:ext>
            </a:extLst>
          </p:cNvPr>
          <p:cNvSpPr txBox="1"/>
          <p:nvPr/>
        </p:nvSpPr>
        <p:spPr>
          <a:xfrm>
            <a:off x="53558" y="1670808"/>
            <a:ext cx="119058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rgbClr val="C00000"/>
                </a:solidFill>
                <a:latin typeface="+mn-lt"/>
              </a:rPr>
              <a:t>VIA DA:</a:t>
            </a:r>
          </a:p>
          <a:p>
            <a:pPr algn="ctr"/>
            <a:r>
              <a:rPr lang="it-IT" sz="2800" dirty="0"/>
              <a:t>PERDITA DEL LAVORO… SCARSA MOTIVAZIONE… PERCEZIONE DI INADEGUATEZZA… TRASFERIMENTO… ECC…</a:t>
            </a:r>
          </a:p>
          <a:p>
            <a:pPr algn="ctr"/>
            <a:endParaRPr lang="it-IT" sz="2800" dirty="0"/>
          </a:p>
          <a:p>
            <a:pPr algn="ctr"/>
            <a:r>
              <a:rPr lang="it-IT" sz="4000" b="1" dirty="0">
                <a:solidFill>
                  <a:srgbClr val="C00000"/>
                </a:solidFill>
              </a:rPr>
              <a:t>VERSO: </a:t>
            </a:r>
          </a:p>
          <a:p>
            <a:pPr algn="ctr"/>
            <a:r>
              <a:rPr lang="it-IT" sz="2800" dirty="0"/>
              <a:t>UNA PASSIONE… LA CONSAPEVOLEZZA DI PREDILIGERE L’AUTONOMIA DEL LAVORO AUTONOMO… LA VOGLIA DI METTERSI IN GIOCO…</a:t>
            </a:r>
          </a:p>
        </p:txBody>
      </p:sp>
      <p:sp>
        <p:nvSpPr>
          <p:cNvPr id="8" name="object 4"/>
          <p:cNvSpPr/>
          <p:nvPr/>
        </p:nvSpPr>
        <p:spPr>
          <a:xfrm>
            <a:off x="11252835" y="5918835"/>
            <a:ext cx="939165" cy="939165"/>
          </a:xfrm>
          <a:custGeom>
            <a:avLst/>
            <a:gdLst/>
            <a:ahLst/>
            <a:cxnLst/>
            <a:rect l="l" t="t" r="r" b="b"/>
            <a:pathLst>
              <a:path w="939165" h="939165">
                <a:moveTo>
                  <a:pt x="0" y="0"/>
                </a:moveTo>
                <a:lnTo>
                  <a:pt x="938630" y="0"/>
                </a:lnTo>
                <a:lnTo>
                  <a:pt x="938630" y="938630"/>
                </a:lnTo>
                <a:lnTo>
                  <a:pt x="0" y="938630"/>
                </a:lnTo>
                <a:lnTo>
                  <a:pt x="0" y="0"/>
                </a:lnTo>
              </a:path>
            </a:pathLst>
          </a:custGeom>
          <a:solidFill>
            <a:srgbClr val="652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/>
          <p:nvPr/>
        </p:nvSpPr>
        <p:spPr>
          <a:xfrm>
            <a:off x="11252835" y="4980207"/>
            <a:ext cx="939165" cy="942975"/>
          </a:xfrm>
          <a:custGeom>
            <a:avLst/>
            <a:gdLst/>
            <a:ahLst/>
            <a:cxnLst/>
            <a:rect l="l" t="t" r="r" b="b"/>
            <a:pathLst>
              <a:path w="939165" h="942975">
                <a:moveTo>
                  <a:pt x="0" y="0"/>
                </a:moveTo>
                <a:lnTo>
                  <a:pt x="938630" y="0"/>
                </a:lnTo>
                <a:lnTo>
                  <a:pt x="938630" y="942975"/>
                </a:lnTo>
                <a:lnTo>
                  <a:pt x="0" y="942975"/>
                </a:lnTo>
                <a:lnTo>
                  <a:pt x="0" y="0"/>
                </a:lnTo>
                <a:close/>
              </a:path>
            </a:pathLst>
          </a:custGeom>
          <a:solidFill>
            <a:srgbClr val="CF4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/>
          <p:cNvSpPr/>
          <p:nvPr/>
        </p:nvSpPr>
        <p:spPr>
          <a:xfrm>
            <a:off x="10314204" y="5918835"/>
            <a:ext cx="942975" cy="939165"/>
          </a:xfrm>
          <a:custGeom>
            <a:avLst/>
            <a:gdLst/>
            <a:ahLst/>
            <a:cxnLst/>
            <a:rect l="l" t="t" r="r" b="b"/>
            <a:pathLst>
              <a:path w="942975" h="939165">
                <a:moveTo>
                  <a:pt x="0" y="0"/>
                </a:moveTo>
                <a:lnTo>
                  <a:pt x="942975" y="0"/>
                </a:lnTo>
                <a:lnTo>
                  <a:pt x="942975" y="938630"/>
                </a:lnTo>
                <a:lnTo>
                  <a:pt x="0" y="938630"/>
                </a:lnTo>
                <a:lnTo>
                  <a:pt x="0" y="0"/>
                </a:lnTo>
              </a:path>
            </a:pathLst>
          </a:custGeom>
          <a:solidFill>
            <a:srgbClr val="FF6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/>
          <p:cNvSpPr/>
          <p:nvPr/>
        </p:nvSpPr>
        <p:spPr>
          <a:xfrm>
            <a:off x="11472014" y="6050590"/>
            <a:ext cx="533399" cy="685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CAC35335-F1B9-CB74-42CC-89ECE255B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695" y="5519027"/>
            <a:ext cx="2981202" cy="95105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F0FF192-757B-B6E2-CC0E-C2D0A9A4F61F}"/>
              </a:ext>
            </a:extLst>
          </p:cNvPr>
          <p:cNvSpPr txBox="1"/>
          <p:nvPr/>
        </p:nvSpPr>
        <p:spPr>
          <a:xfrm>
            <a:off x="1462908" y="150629"/>
            <a:ext cx="8585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/>
              <a:t>PROGETTO DI VITA E PROGETTO DI IMPRESA</a:t>
            </a:r>
          </a:p>
        </p:txBody>
      </p:sp>
      <p:pic>
        <p:nvPicPr>
          <p:cNvPr id="10" name="Picture 2" descr="Illustrazioni gratis di Domand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8" y="50520"/>
            <a:ext cx="1492879" cy="1492880"/>
          </a:xfrm>
          <a:prstGeom prst="rect">
            <a:avLst/>
          </a:prstGeom>
          <a:noFill/>
          <a:ln w="38100">
            <a:solidFill>
              <a:srgbClr val="00808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732" y="5394317"/>
            <a:ext cx="1173645" cy="117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637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16E997-1797-416E-9B60-371252591889}"/>
              </a:ext>
            </a:extLst>
          </p:cNvPr>
          <p:cNvSpPr txBox="1"/>
          <p:nvPr/>
        </p:nvSpPr>
        <p:spPr>
          <a:xfrm>
            <a:off x="6957451" y="5200222"/>
            <a:ext cx="5418203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b="1" dirty="0"/>
          </a:p>
          <a:p>
            <a:endParaRPr lang="it-IT" sz="1800" b="1" dirty="0"/>
          </a:p>
          <a:p>
            <a:endParaRPr lang="it-IT" sz="1800" b="1" dirty="0"/>
          </a:p>
          <a:p>
            <a:endParaRPr lang="it-IT" sz="1800" b="1" dirty="0"/>
          </a:p>
          <a:p>
            <a:endParaRPr lang="it-IT" sz="1800" b="1" dirty="0"/>
          </a:p>
          <a:p>
            <a:endParaRPr lang="it-IT" sz="1800" b="1" dirty="0"/>
          </a:p>
          <a:p>
            <a:endParaRPr lang="it-IT" sz="1800" dirty="0"/>
          </a:p>
          <a:p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AC35335-F1B9-CB74-42CC-89ECE255B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95" y="5519027"/>
            <a:ext cx="2981202" cy="951058"/>
          </a:xfrm>
          <a:prstGeom prst="rect">
            <a:avLst/>
          </a:prstGeom>
        </p:spPr>
      </p:pic>
      <p:sp>
        <p:nvSpPr>
          <p:cNvPr id="5" name="object 3"/>
          <p:cNvSpPr/>
          <p:nvPr/>
        </p:nvSpPr>
        <p:spPr>
          <a:xfrm>
            <a:off x="10940492" y="5606492"/>
            <a:ext cx="628650" cy="628650"/>
          </a:xfrm>
          <a:custGeom>
            <a:avLst/>
            <a:gdLst/>
            <a:ahLst/>
            <a:cxnLst/>
            <a:rect l="l" t="t" r="r" b="b"/>
            <a:pathLst>
              <a:path w="942975" h="942975">
                <a:moveTo>
                  <a:pt x="0" y="0"/>
                </a:moveTo>
                <a:lnTo>
                  <a:pt x="942975" y="0"/>
                </a:lnTo>
                <a:lnTo>
                  <a:pt x="942975" y="942975"/>
                </a:lnTo>
                <a:lnTo>
                  <a:pt x="0" y="942975"/>
                </a:lnTo>
                <a:lnTo>
                  <a:pt x="0" y="0"/>
                </a:lnTo>
                <a:close/>
              </a:path>
            </a:pathLst>
          </a:custGeom>
          <a:solidFill>
            <a:srgbClr val="F4F1EC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6" name="object 4"/>
          <p:cNvSpPr/>
          <p:nvPr/>
        </p:nvSpPr>
        <p:spPr>
          <a:xfrm>
            <a:off x="10940492" y="4980740"/>
            <a:ext cx="628650" cy="628650"/>
          </a:xfrm>
          <a:custGeom>
            <a:avLst/>
            <a:gdLst/>
            <a:ahLst/>
            <a:cxnLst/>
            <a:rect l="l" t="t" r="r" b="b"/>
            <a:pathLst>
              <a:path w="942975" h="942975">
                <a:moveTo>
                  <a:pt x="0" y="0"/>
                </a:moveTo>
                <a:lnTo>
                  <a:pt x="942975" y="0"/>
                </a:lnTo>
                <a:lnTo>
                  <a:pt x="942975" y="942975"/>
                </a:lnTo>
                <a:lnTo>
                  <a:pt x="0" y="942975"/>
                </a:lnTo>
                <a:lnTo>
                  <a:pt x="0" y="0"/>
                </a:lnTo>
                <a:close/>
              </a:path>
            </a:pathLst>
          </a:custGeom>
          <a:solidFill>
            <a:srgbClr val="CF4545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7" name="object 5"/>
          <p:cNvSpPr/>
          <p:nvPr/>
        </p:nvSpPr>
        <p:spPr>
          <a:xfrm>
            <a:off x="10314738" y="5606492"/>
            <a:ext cx="628650" cy="628650"/>
          </a:xfrm>
          <a:custGeom>
            <a:avLst/>
            <a:gdLst/>
            <a:ahLst/>
            <a:cxnLst/>
            <a:rect l="l" t="t" r="r" b="b"/>
            <a:pathLst>
              <a:path w="942975" h="942975">
                <a:moveTo>
                  <a:pt x="0" y="0"/>
                </a:moveTo>
                <a:lnTo>
                  <a:pt x="942975" y="0"/>
                </a:lnTo>
                <a:lnTo>
                  <a:pt x="942975" y="942975"/>
                </a:lnTo>
                <a:lnTo>
                  <a:pt x="0" y="942975"/>
                </a:lnTo>
                <a:lnTo>
                  <a:pt x="0" y="0"/>
                </a:lnTo>
                <a:close/>
              </a:path>
            </a:pathLst>
          </a:custGeom>
          <a:solidFill>
            <a:srgbClr val="B6AA9E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8" name="object 6"/>
          <p:cNvSpPr/>
          <p:nvPr/>
        </p:nvSpPr>
        <p:spPr>
          <a:xfrm>
            <a:off x="11566246" y="6232246"/>
            <a:ext cx="626110" cy="626110"/>
          </a:xfrm>
          <a:custGeom>
            <a:avLst/>
            <a:gdLst/>
            <a:ahLst/>
            <a:cxnLst/>
            <a:rect l="l" t="t" r="r" b="b"/>
            <a:pathLst>
              <a:path w="939165" h="939165">
                <a:moveTo>
                  <a:pt x="0" y="0"/>
                </a:moveTo>
                <a:lnTo>
                  <a:pt x="938630" y="0"/>
                </a:lnTo>
                <a:lnTo>
                  <a:pt x="938630" y="938630"/>
                </a:lnTo>
                <a:lnTo>
                  <a:pt x="0" y="938630"/>
                </a:lnTo>
                <a:lnTo>
                  <a:pt x="0" y="0"/>
                </a:lnTo>
                <a:close/>
              </a:path>
            </a:pathLst>
          </a:custGeom>
          <a:solidFill>
            <a:srgbClr val="F4F1EC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9" name="object 7"/>
          <p:cNvSpPr/>
          <p:nvPr/>
        </p:nvSpPr>
        <p:spPr>
          <a:xfrm>
            <a:off x="11566246" y="5606492"/>
            <a:ext cx="626110" cy="628650"/>
          </a:xfrm>
          <a:custGeom>
            <a:avLst/>
            <a:gdLst/>
            <a:ahLst/>
            <a:cxnLst/>
            <a:rect l="l" t="t" r="r" b="b"/>
            <a:pathLst>
              <a:path w="939165" h="942975">
                <a:moveTo>
                  <a:pt x="0" y="0"/>
                </a:moveTo>
                <a:lnTo>
                  <a:pt x="938630" y="0"/>
                </a:lnTo>
                <a:lnTo>
                  <a:pt x="938630" y="942975"/>
                </a:lnTo>
                <a:lnTo>
                  <a:pt x="0" y="942975"/>
                </a:lnTo>
                <a:lnTo>
                  <a:pt x="0" y="0"/>
                </a:lnTo>
                <a:close/>
              </a:path>
            </a:pathLst>
          </a:custGeom>
          <a:solidFill>
            <a:srgbClr val="B6AA9E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0" name="object 8"/>
          <p:cNvSpPr/>
          <p:nvPr/>
        </p:nvSpPr>
        <p:spPr>
          <a:xfrm>
            <a:off x="10940492" y="6232246"/>
            <a:ext cx="628650" cy="626110"/>
          </a:xfrm>
          <a:custGeom>
            <a:avLst/>
            <a:gdLst/>
            <a:ahLst/>
            <a:cxnLst/>
            <a:rect l="l" t="t" r="r" b="b"/>
            <a:pathLst>
              <a:path w="942975" h="939165">
                <a:moveTo>
                  <a:pt x="0" y="0"/>
                </a:moveTo>
                <a:lnTo>
                  <a:pt x="942975" y="0"/>
                </a:lnTo>
                <a:lnTo>
                  <a:pt x="942975" y="938630"/>
                </a:lnTo>
                <a:lnTo>
                  <a:pt x="0" y="938630"/>
                </a:lnTo>
                <a:lnTo>
                  <a:pt x="0" y="0"/>
                </a:lnTo>
                <a:close/>
              </a:path>
            </a:pathLst>
          </a:custGeom>
          <a:solidFill>
            <a:srgbClr val="652029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1" name="object 9"/>
          <p:cNvSpPr/>
          <p:nvPr/>
        </p:nvSpPr>
        <p:spPr>
          <a:xfrm>
            <a:off x="11566246" y="4980740"/>
            <a:ext cx="626110" cy="628650"/>
          </a:xfrm>
          <a:custGeom>
            <a:avLst/>
            <a:gdLst/>
            <a:ahLst/>
            <a:cxnLst/>
            <a:rect l="l" t="t" r="r" b="b"/>
            <a:pathLst>
              <a:path w="939165" h="942975">
                <a:moveTo>
                  <a:pt x="0" y="0"/>
                </a:moveTo>
                <a:lnTo>
                  <a:pt x="938630" y="0"/>
                </a:lnTo>
                <a:lnTo>
                  <a:pt x="938630" y="942975"/>
                </a:lnTo>
                <a:lnTo>
                  <a:pt x="0" y="942975"/>
                </a:lnTo>
                <a:lnTo>
                  <a:pt x="0" y="0"/>
                </a:lnTo>
                <a:close/>
              </a:path>
            </a:pathLst>
          </a:custGeom>
          <a:solidFill>
            <a:srgbClr val="F4F1EC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2" name="object 10"/>
          <p:cNvSpPr/>
          <p:nvPr/>
        </p:nvSpPr>
        <p:spPr>
          <a:xfrm>
            <a:off x="10314738" y="6232246"/>
            <a:ext cx="628650" cy="626110"/>
          </a:xfrm>
          <a:custGeom>
            <a:avLst/>
            <a:gdLst/>
            <a:ahLst/>
            <a:cxnLst/>
            <a:rect l="l" t="t" r="r" b="b"/>
            <a:pathLst>
              <a:path w="942975" h="939165">
                <a:moveTo>
                  <a:pt x="0" y="0"/>
                </a:moveTo>
                <a:lnTo>
                  <a:pt x="942975" y="0"/>
                </a:lnTo>
                <a:lnTo>
                  <a:pt x="942975" y="938630"/>
                </a:lnTo>
                <a:lnTo>
                  <a:pt x="0" y="938630"/>
                </a:lnTo>
                <a:lnTo>
                  <a:pt x="0" y="0"/>
                </a:lnTo>
                <a:close/>
              </a:path>
            </a:pathLst>
          </a:custGeom>
          <a:solidFill>
            <a:srgbClr val="F4F1EC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3" name="object 11"/>
          <p:cNvSpPr/>
          <p:nvPr/>
        </p:nvSpPr>
        <p:spPr>
          <a:xfrm>
            <a:off x="11566246" y="4354986"/>
            <a:ext cx="626110" cy="628650"/>
          </a:xfrm>
          <a:custGeom>
            <a:avLst/>
            <a:gdLst/>
            <a:ahLst/>
            <a:cxnLst/>
            <a:rect l="l" t="t" r="r" b="b"/>
            <a:pathLst>
              <a:path w="939165" h="942975">
                <a:moveTo>
                  <a:pt x="0" y="0"/>
                </a:moveTo>
                <a:lnTo>
                  <a:pt x="938630" y="0"/>
                </a:lnTo>
                <a:lnTo>
                  <a:pt x="938630" y="942975"/>
                </a:lnTo>
                <a:lnTo>
                  <a:pt x="0" y="942975"/>
                </a:lnTo>
                <a:lnTo>
                  <a:pt x="0" y="0"/>
                </a:lnTo>
                <a:close/>
              </a:path>
            </a:pathLst>
          </a:custGeom>
          <a:solidFill>
            <a:srgbClr val="B6AA9E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4" name="object 12"/>
          <p:cNvSpPr/>
          <p:nvPr/>
        </p:nvSpPr>
        <p:spPr>
          <a:xfrm>
            <a:off x="9688986" y="6232246"/>
            <a:ext cx="628650" cy="626110"/>
          </a:xfrm>
          <a:custGeom>
            <a:avLst/>
            <a:gdLst/>
            <a:ahLst/>
            <a:cxnLst/>
            <a:rect l="l" t="t" r="r" b="b"/>
            <a:pathLst>
              <a:path w="942975" h="939165">
                <a:moveTo>
                  <a:pt x="0" y="0"/>
                </a:moveTo>
                <a:lnTo>
                  <a:pt x="942975" y="0"/>
                </a:lnTo>
                <a:lnTo>
                  <a:pt x="942975" y="938630"/>
                </a:lnTo>
                <a:lnTo>
                  <a:pt x="0" y="938630"/>
                </a:lnTo>
                <a:lnTo>
                  <a:pt x="0" y="0"/>
                </a:lnTo>
                <a:close/>
              </a:path>
            </a:pathLst>
          </a:custGeom>
          <a:solidFill>
            <a:srgbClr val="652029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pic>
        <p:nvPicPr>
          <p:cNvPr id="1028" name="Picture 4" descr="Decisione, Domanda, Risposta, Lib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22" y="16227"/>
            <a:ext cx="3755309" cy="375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gni Di Punteggiatura, Parola, Lingu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717" y="101833"/>
            <a:ext cx="3502042" cy="3502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unto Interrogativo, Domanda, Rispost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487" y="3231237"/>
            <a:ext cx="3037124" cy="303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ttangolo 20"/>
          <p:cNvSpPr/>
          <p:nvPr/>
        </p:nvSpPr>
        <p:spPr>
          <a:xfrm>
            <a:off x="703875" y="375506"/>
            <a:ext cx="118936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8000" b="1" cap="none" spc="0" dirty="0">
                <a:ln/>
                <a:solidFill>
                  <a:schemeClr val="accent3"/>
                </a:solidFill>
                <a:effectLst/>
              </a:rPr>
              <a:t>1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9666552" y="-16399"/>
            <a:ext cx="118936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8000" b="1" cap="none" spc="0" dirty="0">
                <a:ln/>
                <a:solidFill>
                  <a:schemeClr val="accent3"/>
                </a:solidFill>
                <a:effectLst/>
              </a:rPr>
              <a:t>2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6362770" y="4918862"/>
            <a:ext cx="118936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7200" b="1" cap="none" spc="0" dirty="0">
                <a:ln/>
                <a:solidFill>
                  <a:schemeClr val="accent3"/>
                </a:solidFill>
                <a:effectLst/>
              </a:rPr>
              <a:t>3</a:t>
            </a:r>
          </a:p>
        </p:txBody>
      </p:sp>
      <p:pic>
        <p:nvPicPr>
          <p:cNvPr id="28" name="Immagin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696" y="5407733"/>
            <a:ext cx="1173645" cy="1173645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F69A0D-4957-B93F-0384-36C3FDFF3FA0}"/>
              </a:ext>
            </a:extLst>
          </p:cNvPr>
          <p:cNvSpPr txBox="1"/>
          <p:nvPr/>
        </p:nvSpPr>
        <p:spPr>
          <a:xfrm>
            <a:off x="4086808" y="1750635"/>
            <a:ext cx="424543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/>
              <a:t>ASPIRANTE IMPRENDITORE</a:t>
            </a:r>
          </a:p>
        </p:txBody>
      </p:sp>
    </p:spTree>
    <p:extLst>
      <p:ext uri="{BB962C8B-B14F-4D97-AF65-F5344CB8AC3E}">
        <p14:creationId xmlns:p14="http://schemas.microsoft.com/office/powerpoint/2010/main" val="64236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:\CTC\Loghi - Immagini\Logo CTC 2014\LOGOCTC bianc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681" y="67228"/>
            <a:ext cx="1138237" cy="113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ject 4"/>
          <p:cNvSpPr/>
          <p:nvPr/>
        </p:nvSpPr>
        <p:spPr>
          <a:xfrm>
            <a:off x="11252835" y="5918835"/>
            <a:ext cx="939165" cy="939165"/>
          </a:xfrm>
          <a:custGeom>
            <a:avLst/>
            <a:gdLst/>
            <a:ahLst/>
            <a:cxnLst/>
            <a:rect l="l" t="t" r="r" b="b"/>
            <a:pathLst>
              <a:path w="939165" h="939165">
                <a:moveTo>
                  <a:pt x="0" y="0"/>
                </a:moveTo>
                <a:lnTo>
                  <a:pt x="938630" y="0"/>
                </a:lnTo>
                <a:lnTo>
                  <a:pt x="938630" y="938630"/>
                </a:lnTo>
                <a:lnTo>
                  <a:pt x="0" y="938630"/>
                </a:lnTo>
                <a:lnTo>
                  <a:pt x="0" y="0"/>
                </a:lnTo>
              </a:path>
            </a:pathLst>
          </a:custGeom>
          <a:solidFill>
            <a:srgbClr val="652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/>
          <p:nvPr/>
        </p:nvSpPr>
        <p:spPr>
          <a:xfrm>
            <a:off x="11252835" y="4980207"/>
            <a:ext cx="939165" cy="942975"/>
          </a:xfrm>
          <a:custGeom>
            <a:avLst/>
            <a:gdLst/>
            <a:ahLst/>
            <a:cxnLst/>
            <a:rect l="l" t="t" r="r" b="b"/>
            <a:pathLst>
              <a:path w="939165" h="942975">
                <a:moveTo>
                  <a:pt x="0" y="0"/>
                </a:moveTo>
                <a:lnTo>
                  <a:pt x="938630" y="0"/>
                </a:lnTo>
                <a:lnTo>
                  <a:pt x="938630" y="942975"/>
                </a:lnTo>
                <a:lnTo>
                  <a:pt x="0" y="942975"/>
                </a:lnTo>
                <a:lnTo>
                  <a:pt x="0" y="0"/>
                </a:lnTo>
                <a:close/>
              </a:path>
            </a:pathLst>
          </a:custGeom>
          <a:solidFill>
            <a:srgbClr val="CF4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/>
          <p:cNvSpPr/>
          <p:nvPr/>
        </p:nvSpPr>
        <p:spPr>
          <a:xfrm>
            <a:off x="10314204" y="5918835"/>
            <a:ext cx="942975" cy="939165"/>
          </a:xfrm>
          <a:custGeom>
            <a:avLst/>
            <a:gdLst/>
            <a:ahLst/>
            <a:cxnLst/>
            <a:rect l="l" t="t" r="r" b="b"/>
            <a:pathLst>
              <a:path w="942975" h="939165">
                <a:moveTo>
                  <a:pt x="0" y="0"/>
                </a:moveTo>
                <a:lnTo>
                  <a:pt x="942975" y="0"/>
                </a:lnTo>
                <a:lnTo>
                  <a:pt x="942975" y="938630"/>
                </a:lnTo>
                <a:lnTo>
                  <a:pt x="0" y="938630"/>
                </a:lnTo>
                <a:lnTo>
                  <a:pt x="0" y="0"/>
                </a:lnTo>
              </a:path>
            </a:pathLst>
          </a:custGeom>
          <a:solidFill>
            <a:srgbClr val="FF6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/>
          <p:cNvSpPr/>
          <p:nvPr/>
        </p:nvSpPr>
        <p:spPr>
          <a:xfrm>
            <a:off x="11472014" y="6050590"/>
            <a:ext cx="533399" cy="685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CAC35335-F1B9-CB74-42CC-89ECE255B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695" y="5519027"/>
            <a:ext cx="2981202" cy="951058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F0FF192-757B-B6E2-CC0E-C2D0A9A4F61F}"/>
              </a:ext>
            </a:extLst>
          </p:cNvPr>
          <p:cNvSpPr txBox="1"/>
          <p:nvPr/>
        </p:nvSpPr>
        <p:spPr>
          <a:xfrm>
            <a:off x="2088002" y="246039"/>
            <a:ext cx="9917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LE DOMANDE: </a:t>
            </a:r>
          </a:p>
          <a:p>
            <a:r>
              <a:rPr lang="it-IT" sz="3600" dirty="0"/>
              <a:t>UNO STRUMENTO ESPLORATIVO CONCRETO</a:t>
            </a:r>
          </a:p>
        </p:txBody>
      </p:sp>
      <p:pic>
        <p:nvPicPr>
          <p:cNvPr id="2052" name="Picture 4" descr="Illustrazioni gratis di Domand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95" y="246039"/>
            <a:ext cx="1842841" cy="1188249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Mappa Del Tesoro, Caccia Al Tesor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82" y="2306533"/>
            <a:ext cx="3032507" cy="2364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Lente D'Ingrandimento, Cercando, Trov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882" y="1625179"/>
            <a:ext cx="3170237" cy="317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172414" y="2856425"/>
            <a:ext cx="23207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MAPPA CHE GUIDA L’OPERATORE VERSO IL RISULTATO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538496" y="2334575"/>
            <a:ext cx="19335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STRUMENTO PER FARE CHIAREZZA SUGLI OBIETTIVI PERSONALI</a:t>
            </a:r>
          </a:p>
        </p:txBody>
      </p:sp>
      <p:pic>
        <p:nvPicPr>
          <p:cNvPr id="18" name="Immagin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732" y="5394317"/>
            <a:ext cx="1173645" cy="117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65641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:\CTC\Loghi - Immagini\Logo CTC 2014\LOGOCTC bianc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681" y="67228"/>
            <a:ext cx="1138237" cy="113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ject 4"/>
          <p:cNvSpPr/>
          <p:nvPr/>
        </p:nvSpPr>
        <p:spPr>
          <a:xfrm>
            <a:off x="11252835" y="5918835"/>
            <a:ext cx="939165" cy="939165"/>
          </a:xfrm>
          <a:custGeom>
            <a:avLst/>
            <a:gdLst/>
            <a:ahLst/>
            <a:cxnLst/>
            <a:rect l="l" t="t" r="r" b="b"/>
            <a:pathLst>
              <a:path w="939165" h="939165">
                <a:moveTo>
                  <a:pt x="0" y="0"/>
                </a:moveTo>
                <a:lnTo>
                  <a:pt x="938630" y="0"/>
                </a:lnTo>
                <a:lnTo>
                  <a:pt x="938630" y="938630"/>
                </a:lnTo>
                <a:lnTo>
                  <a:pt x="0" y="938630"/>
                </a:lnTo>
                <a:lnTo>
                  <a:pt x="0" y="0"/>
                </a:lnTo>
              </a:path>
            </a:pathLst>
          </a:custGeom>
          <a:solidFill>
            <a:srgbClr val="652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/>
          <p:nvPr/>
        </p:nvSpPr>
        <p:spPr>
          <a:xfrm>
            <a:off x="11252835" y="4980207"/>
            <a:ext cx="939165" cy="942975"/>
          </a:xfrm>
          <a:custGeom>
            <a:avLst/>
            <a:gdLst/>
            <a:ahLst/>
            <a:cxnLst/>
            <a:rect l="l" t="t" r="r" b="b"/>
            <a:pathLst>
              <a:path w="939165" h="942975">
                <a:moveTo>
                  <a:pt x="0" y="0"/>
                </a:moveTo>
                <a:lnTo>
                  <a:pt x="938630" y="0"/>
                </a:lnTo>
                <a:lnTo>
                  <a:pt x="938630" y="942975"/>
                </a:lnTo>
                <a:lnTo>
                  <a:pt x="0" y="942975"/>
                </a:lnTo>
                <a:lnTo>
                  <a:pt x="0" y="0"/>
                </a:lnTo>
                <a:close/>
              </a:path>
            </a:pathLst>
          </a:custGeom>
          <a:solidFill>
            <a:srgbClr val="CF4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/>
          <p:cNvSpPr/>
          <p:nvPr/>
        </p:nvSpPr>
        <p:spPr>
          <a:xfrm>
            <a:off x="10314204" y="5918835"/>
            <a:ext cx="942975" cy="939165"/>
          </a:xfrm>
          <a:custGeom>
            <a:avLst/>
            <a:gdLst/>
            <a:ahLst/>
            <a:cxnLst/>
            <a:rect l="l" t="t" r="r" b="b"/>
            <a:pathLst>
              <a:path w="942975" h="939165">
                <a:moveTo>
                  <a:pt x="0" y="0"/>
                </a:moveTo>
                <a:lnTo>
                  <a:pt x="942975" y="0"/>
                </a:lnTo>
                <a:lnTo>
                  <a:pt x="942975" y="938630"/>
                </a:lnTo>
                <a:lnTo>
                  <a:pt x="0" y="938630"/>
                </a:lnTo>
                <a:lnTo>
                  <a:pt x="0" y="0"/>
                </a:lnTo>
              </a:path>
            </a:pathLst>
          </a:custGeom>
          <a:solidFill>
            <a:srgbClr val="FF6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/>
          <p:cNvSpPr/>
          <p:nvPr/>
        </p:nvSpPr>
        <p:spPr>
          <a:xfrm>
            <a:off x="11472014" y="6050590"/>
            <a:ext cx="533399" cy="685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CAC35335-F1B9-CB74-42CC-89ECE255B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695" y="5519027"/>
            <a:ext cx="2981202" cy="951058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F0FF192-757B-B6E2-CC0E-C2D0A9A4F61F}"/>
              </a:ext>
            </a:extLst>
          </p:cNvPr>
          <p:cNvSpPr txBox="1"/>
          <p:nvPr/>
        </p:nvSpPr>
        <p:spPr>
          <a:xfrm>
            <a:off x="1771354" y="-9985"/>
            <a:ext cx="6664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SODDISFAZIONE E FEEDBACK</a:t>
            </a:r>
          </a:p>
        </p:txBody>
      </p:sp>
      <p:pic>
        <p:nvPicPr>
          <p:cNvPr id="2054" name="Picture 6" descr="Illustrazioni gratis di Rispost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0" y="67228"/>
            <a:ext cx="1576136" cy="168620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732" y="5407733"/>
            <a:ext cx="1173645" cy="1173645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628453" y="1933219"/>
            <a:ext cx="83744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CONCLUSIONE… COME POSSIAMO DIRE DI AVER RAGGIUNTO L’OBIETTIVO?</a:t>
            </a:r>
          </a:p>
          <a:p>
            <a:endParaRPr lang="it-IT" dirty="0"/>
          </a:p>
          <a:p>
            <a:r>
              <a:rPr lang="it-IT" dirty="0"/>
              <a:t>OLTRE ALLA RILEVAZIONE DELLE CUSTOMER SATISFACTION</a:t>
            </a:r>
          </a:p>
          <a:p>
            <a:r>
              <a:rPr lang="it-IT" dirty="0"/>
              <a:t>ANCHE DAI FEEDBACK DEGLI UTENTI</a:t>
            </a:r>
          </a:p>
          <a:p>
            <a:endParaRPr lang="it-IT" dirty="0"/>
          </a:p>
          <a:p>
            <a:r>
              <a:rPr lang="it-IT" dirty="0"/>
              <a:t>ALCUNI ESEMPI DALL’ESPERIENZA E DAL RACCONTO DI FRANCESCA</a:t>
            </a:r>
          </a:p>
        </p:txBody>
      </p:sp>
      <p:pic>
        <p:nvPicPr>
          <p:cNvPr id="5122" name="Picture 2" descr="Pollice, Feedback, Riferire, Rispost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595" y="2302993"/>
            <a:ext cx="3047928" cy="2028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8450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G_DELFI_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LG_DELFI_NEW</Template>
  <TotalTime>2472</TotalTime>
  <Words>129</Words>
  <Application>Microsoft Office PowerPoint</Application>
  <PresentationFormat>Widescreen</PresentationFormat>
  <Paragraphs>32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LG_DELFI_NEW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benassai barbara</dc:creator>
  <cp:lastModifiedBy>CTC Azienda Speciale</cp:lastModifiedBy>
  <cp:revision>154</cp:revision>
  <cp:lastPrinted>2016-02-05T07:33:00Z</cp:lastPrinted>
  <dcterms:created xsi:type="dcterms:W3CDTF">2016-04-15T10:25:32Z</dcterms:created>
  <dcterms:modified xsi:type="dcterms:W3CDTF">2023-05-16T14:20:14Z</dcterms:modified>
</cp:coreProperties>
</file>