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4"/>
  </p:sldMasterIdLst>
  <p:notesMasterIdLst>
    <p:notesMasterId r:id="rId15"/>
  </p:notesMasterIdLst>
  <p:handoutMasterIdLst>
    <p:handoutMasterId r:id="rId16"/>
  </p:handoutMasterIdLst>
  <p:sldIdLst>
    <p:sldId id="320" r:id="rId5"/>
    <p:sldId id="302" r:id="rId6"/>
    <p:sldId id="303" r:id="rId7"/>
    <p:sldId id="265" r:id="rId8"/>
    <p:sldId id="319" r:id="rId9"/>
    <p:sldId id="316" r:id="rId10"/>
    <p:sldId id="317" r:id="rId11"/>
    <p:sldId id="318" r:id="rId12"/>
    <p:sldId id="321" r:id="rId13"/>
    <p:sldId id="30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1A58"/>
    <a:srgbClr val="F39826"/>
    <a:srgbClr val="FFFFFF"/>
    <a:srgbClr val="83C14B"/>
    <a:srgbClr val="EEEEEE"/>
    <a:srgbClr val="424242"/>
    <a:srgbClr val="169852"/>
    <a:srgbClr val="A7256D"/>
    <a:srgbClr val="8FC440"/>
    <a:srgbClr val="1DB46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C3E512A-C216-4278-B6E8-D23E21F0C026}">
  <a:tblStyle styleId="{0C3E512A-C216-4278-B6E8-D23E21F0C0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4"/>
    <p:restoredTop sz="94621"/>
  </p:normalViewPr>
  <p:slideViewPr>
    <p:cSldViewPr snapToGrid="0">
      <p:cViewPr varScale="1">
        <p:scale>
          <a:sx n="147" d="100"/>
          <a:sy n="147" d="100"/>
        </p:scale>
        <p:origin x="-618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004F26B7-A2C5-3F41-83AB-C28067C8A8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87F76AD-08C9-6A4D-B1DE-DD34B76669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19C89-53D6-A844-AB5C-2E8F3A72947B}" type="datetimeFigureOut">
              <a:rPr lang="it-IT" smtClean="0"/>
              <a:pPr/>
              <a:t>12/11/2020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143F7ED2-10B2-7346-A2E7-D0824476CF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178F7867-B6C4-3044-BF20-5724940B8A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D3FAC-D900-0444-8F26-AA493E92501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01544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023463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10684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39617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08df58272_0_9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08df58272_0_9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50082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08df58272_0_9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08df58272_0_9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97732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08df58272_0_9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08df58272_0_9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22692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08df58272_0_9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08df58272_0_9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14539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5805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91">
            <a:extLst>
              <a:ext uri="{FF2B5EF4-FFF2-40B4-BE49-F238E27FC236}">
                <a16:creationId xmlns:a16="http://schemas.microsoft.com/office/drawing/2014/main" xmlns="" id="{39A197F4-A2D8-8C4B-8E62-14985DE764D5}"/>
              </a:ext>
            </a:extLst>
          </p:cNvPr>
          <p:cNvSpPr/>
          <p:nvPr userDrawn="1"/>
        </p:nvSpPr>
        <p:spPr>
          <a:xfrm>
            <a:off x="235184" y="186306"/>
            <a:ext cx="8673686" cy="4770888"/>
          </a:xfrm>
          <a:prstGeom prst="rect">
            <a:avLst/>
          </a:prstGeom>
          <a:ln w="3175">
            <a:solidFill>
              <a:srgbClr val="FFFFFF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</a:pPr>
            <a:endParaRPr sz="1875">
              <a:latin typeface="Helvetica Light"/>
              <a:sym typeface="Helvetica Light"/>
            </a:endParaRPr>
          </a:p>
        </p:txBody>
      </p:sp>
      <p:pic>
        <p:nvPicPr>
          <p:cNvPr id="6" name="Immagine 5" descr="Immagine che contiene segnale&#10;&#10;Descrizione generata automaticamente">
            <a:extLst>
              <a:ext uri="{FF2B5EF4-FFF2-40B4-BE49-F238E27FC236}">
                <a16:creationId xmlns:a16="http://schemas.microsoft.com/office/drawing/2014/main" xmlns="" id="{9DF6FB1F-EAE4-F141-8183-BEE2846389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33352" y="-24384"/>
            <a:ext cx="1616184" cy="1143436"/>
          </a:xfrm>
          <a:prstGeom prst="rect">
            <a:avLst/>
          </a:prstGeom>
        </p:spPr>
      </p:pic>
      <p:sp>
        <p:nvSpPr>
          <p:cNvPr id="7" name="Google Shape;147;p26">
            <a:extLst>
              <a:ext uri="{FF2B5EF4-FFF2-40B4-BE49-F238E27FC236}">
                <a16:creationId xmlns:a16="http://schemas.microsoft.com/office/drawing/2014/main" xmlns="" id="{B1974DC6-896A-B04B-8F81-9395BF76696A}"/>
              </a:ext>
            </a:extLst>
          </p:cNvPr>
          <p:cNvSpPr/>
          <p:nvPr userDrawn="1"/>
        </p:nvSpPr>
        <p:spPr>
          <a:xfrm>
            <a:off x="542519" y="-120077"/>
            <a:ext cx="376282" cy="1040304"/>
          </a:xfrm>
          <a:prstGeom prst="rect">
            <a:avLst/>
          </a:prstGeom>
          <a:solidFill>
            <a:srgbClr val="83C1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8CC76900-96E6-BA40-8DE1-6A4CD33E11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0377" y="4000723"/>
            <a:ext cx="1388439" cy="1388439"/>
          </a:xfrm>
          <a:prstGeom prst="rect">
            <a:avLst/>
          </a:prstGeom>
        </p:spPr>
      </p:pic>
      <p:sp>
        <p:nvSpPr>
          <p:cNvPr id="9" name="Shape 432">
            <a:extLst>
              <a:ext uri="{FF2B5EF4-FFF2-40B4-BE49-F238E27FC236}">
                <a16:creationId xmlns:a16="http://schemas.microsoft.com/office/drawing/2014/main" xmlns="" id="{40EEBEDF-C7D0-8444-8193-ED9BDE130AF5}"/>
              </a:ext>
            </a:extLst>
          </p:cNvPr>
          <p:cNvSpPr/>
          <p:nvPr userDrawn="1"/>
        </p:nvSpPr>
        <p:spPr>
          <a:xfrm>
            <a:off x="3552142" y="936244"/>
            <a:ext cx="5591857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17144" tIns="17144" rIns="17144" bIns="17144"/>
          <a:lstStyle/>
          <a:p>
            <a:endParaRPr sz="525"/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xmlns="" id="{4787EEE7-7861-C14B-BE3A-92A1D5367C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8169" y="438940"/>
            <a:ext cx="2887663" cy="327025"/>
          </a:xfrm>
        </p:spPr>
        <p:txBody>
          <a:bodyPr/>
          <a:lstStyle>
            <a:lvl1pPr marL="152400" indent="0" algn="ctr">
              <a:buNone/>
              <a:defRPr sz="2400" b="0" i="0" spc="740" baseline="30000">
                <a:solidFill>
                  <a:srgbClr val="424242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xmlns="" val="37869181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oto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91">
            <a:extLst>
              <a:ext uri="{FF2B5EF4-FFF2-40B4-BE49-F238E27FC236}">
                <a16:creationId xmlns:a16="http://schemas.microsoft.com/office/drawing/2014/main" xmlns="" id="{CCC8B77E-00E5-7E47-BA6D-90DE0B1A8D44}"/>
              </a:ext>
            </a:extLst>
          </p:cNvPr>
          <p:cNvSpPr/>
          <p:nvPr userDrawn="1"/>
        </p:nvSpPr>
        <p:spPr>
          <a:xfrm>
            <a:off x="235184" y="186306"/>
            <a:ext cx="8673686" cy="4770888"/>
          </a:xfrm>
          <a:prstGeom prst="rect">
            <a:avLst/>
          </a:prstGeom>
          <a:ln w="3175">
            <a:solidFill>
              <a:srgbClr val="FFFFFF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</a:pPr>
            <a:endParaRPr sz="1875">
              <a:latin typeface="Helvetica Light"/>
              <a:sym typeface="Helvetica Light"/>
            </a:endParaRPr>
          </a:p>
        </p:txBody>
      </p:sp>
      <p:pic>
        <p:nvPicPr>
          <p:cNvPr id="4" name="Immagine 3" descr="Immagine che contiene segnale&#10;&#10;Descrizione generata automaticamente">
            <a:extLst>
              <a:ext uri="{FF2B5EF4-FFF2-40B4-BE49-F238E27FC236}">
                <a16:creationId xmlns:a16="http://schemas.microsoft.com/office/drawing/2014/main" xmlns="" id="{C70BCAA1-3743-3842-A4AC-57EC998D0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33352" y="-24384"/>
            <a:ext cx="1616184" cy="1143436"/>
          </a:xfrm>
          <a:prstGeom prst="rect">
            <a:avLst/>
          </a:prstGeom>
        </p:spPr>
      </p:pic>
      <p:sp>
        <p:nvSpPr>
          <p:cNvPr id="5" name="Google Shape;147;p26">
            <a:extLst>
              <a:ext uri="{FF2B5EF4-FFF2-40B4-BE49-F238E27FC236}">
                <a16:creationId xmlns:a16="http://schemas.microsoft.com/office/drawing/2014/main" xmlns="" id="{05C27493-AEEA-1E41-AB46-F5F8D207B657}"/>
              </a:ext>
            </a:extLst>
          </p:cNvPr>
          <p:cNvSpPr/>
          <p:nvPr userDrawn="1"/>
        </p:nvSpPr>
        <p:spPr>
          <a:xfrm>
            <a:off x="542519" y="-120077"/>
            <a:ext cx="376282" cy="1040304"/>
          </a:xfrm>
          <a:prstGeom prst="rect">
            <a:avLst/>
          </a:prstGeom>
          <a:solidFill>
            <a:srgbClr val="83C1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8A65405A-935F-D849-BD8E-A5C4CB0129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0377" y="4000723"/>
            <a:ext cx="1388439" cy="1388439"/>
          </a:xfrm>
          <a:prstGeom prst="rect">
            <a:avLst/>
          </a:prstGeom>
        </p:spPr>
      </p:pic>
      <p:sp>
        <p:nvSpPr>
          <p:cNvPr id="7" name="Shape 432">
            <a:extLst>
              <a:ext uri="{FF2B5EF4-FFF2-40B4-BE49-F238E27FC236}">
                <a16:creationId xmlns:a16="http://schemas.microsoft.com/office/drawing/2014/main" xmlns="" id="{DEA58C58-FF6B-534E-B9BF-46A57FA0AB93}"/>
              </a:ext>
            </a:extLst>
          </p:cNvPr>
          <p:cNvSpPr/>
          <p:nvPr userDrawn="1"/>
        </p:nvSpPr>
        <p:spPr>
          <a:xfrm>
            <a:off x="3552142" y="936244"/>
            <a:ext cx="5591857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17144" tIns="17144" rIns="17144" bIns="17144"/>
          <a:lstStyle/>
          <a:p>
            <a:endParaRPr sz="525"/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xmlns="" id="{3C76191D-84F5-624F-AD07-3AB62F9812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8169" y="438940"/>
            <a:ext cx="2887663" cy="327025"/>
          </a:xfrm>
        </p:spPr>
        <p:txBody>
          <a:bodyPr/>
          <a:lstStyle>
            <a:lvl1pPr marL="152400" indent="0" algn="ctr">
              <a:buNone/>
              <a:defRPr sz="2400" b="0" i="0" spc="740" baseline="30000">
                <a:solidFill>
                  <a:srgbClr val="424242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it-IT"/>
              <a:t>Titolo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xmlns="" id="{E29FC4B9-03BC-4242-8D3E-EC2B595811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1169988"/>
            <a:ext cx="8058150" cy="1401762"/>
          </a:xfrm>
        </p:spPr>
        <p:txBody>
          <a:bodyPr/>
          <a:lstStyle>
            <a:lvl1pPr marL="152400" indent="0">
              <a:buNone/>
              <a:defRPr sz="1000" b="0" i="0" spc="140" baseline="0">
                <a:solidFill>
                  <a:srgbClr val="424242"/>
                </a:solidFill>
                <a:latin typeface="Montserrat Light" pitchFamily="2" charset="77"/>
              </a:defRPr>
            </a:lvl1pPr>
            <a:lvl2pPr marL="609600" indent="0">
              <a:buNone/>
              <a:defRPr b="0" i="0">
                <a:latin typeface="Montserrat Light" pitchFamily="2" charset="77"/>
              </a:defRPr>
            </a:lvl2pPr>
            <a:lvl3pPr marL="1066800" indent="0">
              <a:buNone/>
              <a:defRPr b="0" i="0">
                <a:latin typeface="Montserrat Light" pitchFamily="2" charset="77"/>
              </a:defRPr>
            </a:lvl3pPr>
            <a:lvl4pPr marL="1524000" indent="0">
              <a:buNone/>
              <a:defRPr b="0" i="0">
                <a:latin typeface="Montserrat Light" pitchFamily="2" charset="77"/>
              </a:defRPr>
            </a:lvl4pPr>
            <a:lvl5pPr marL="1981200" indent="0">
              <a:buNone/>
              <a:defRPr b="0" i="0">
                <a:latin typeface="Montserrat Light" pitchFamily="2" charset="77"/>
              </a:defRPr>
            </a:lvl5pPr>
          </a:lstStyle>
          <a:p>
            <a:pPr lvl="0"/>
            <a:r>
              <a:rPr lang="it-IT"/>
              <a:t>Testo</a:t>
            </a:r>
          </a:p>
        </p:txBody>
      </p:sp>
    </p:spTree>
    <p:extLst>
      <p:ext uri="{BB962C8B-B14F-4D97-AF65-F5344CB8AC3E}">
        <p14:creationId xmlns:p14="http://schemas.microsoft.com/office/powerpoint/2010/main" xmlns="" val="29689958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91">
            <a:extLst>
              <a:ext uri="{FF2B5EF4-FFF2-40B4-BE49-F238E27FC236}">
                <a16:creationId xmlns:a16="http://schemas.microsoft.com/office/drawing/2014/main" xmlns="" id="{39A197F4-A2D8-8C4B-8E62-14985DE764D5}"/>
              </a:ext>
            </a:extLst>
          </p:cNvPr>
          <p:cNvSpPr/>
          <p:nvPr userDrawn="1"/>
        </p:nvSpPr>
        <p:spPr>
          <a:xfrm>
            <a:off x="235184" y="186306"/>
            <a:ext cx="8673686" cy="4770888"/>
          </a:xfrm>
          <a:prstGeom prst="rect">
            <a:avLst/>
          </a:prstGeom>
          <a:ln w="3175">
            <a:solidFill>
              <a:srgbClr val="FFFFFF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</a:pPr>
            <a:endParaRPr sz="1875">
              <a:latin typeface="Helvetica Light"/>
              <a:sym typeface="Helvetica Light"/>
            </a:endParaRPr>
          </a:p>
        </p:txBody>
      </p:sp>
      <p:pic>
        <p:nvPicPr>
          <p:cNvPr id="6" name="Immagine 5" descr="Immagine che contiene segnale&#10;&#10;Descrizione generata automaticamente">
            <a:extLst>
              <a:ext uri="{FF2B5EF4-FFF2-40B4-BE49-F238E27FC236}">
                <a16:creationId xmlns:a16="http://schemas.microsoft.com/office/drawing/2014/main" xmlns="" id="{9DF6FB1F-EAE4-F141-8183-BEE2846389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33352" y="-24384"/>
            <a:ext cx="1616184" cy="1143436"/>
          </a:xfrm>
          <a:prstGeom prst="rect">
            <a:avLst/>
          </a:prstGeom>
        </p:spPr>
      </p:pic>
      <p:sp>
        <p:nvSpPr>
          <p:cNvPr id="7" name="Google Shape;147;p26">
            <a:extLst>
              <a:ext uri="{FF2B5EF4-FFF2-40B4-BE49-F238E27FC236}">
                <a16:creationId xmlns:a16="http://schemas.microsoft.com/office/drawing/2014/main" xmlns="" id="{B1974DC6-896A-B04B-8F81-9395BF76696A}"/>
              </a:ext>
            </a:extLst>
          </p:cNvPr>
          <p:cNvSpPr/>
          <p:nvPr userDrawn="1"/>
        </p:nvSpPr>
        <p:spPr>
          <a:xfrm>
            <a:off x="542519" y="-120077"/>
            <a:ext cx="376282" cy="1040304"/>
          </a:xfrm>
          <a:prstGeom prst="rect">
            <a:avLst/>
          </a:prstGeom>
          <a:solidFill>
            <a:srgbClr val="83C1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8CC76900-96E6-BA40-8DE1-6A4CD33E11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0377" y="4000723"/>
            <a:ext cx="1388439" cy="1388439"/>
          </a:xfrm>
          <a:prstGeom prst="rect">
            <a:avLst/>
          </a:prstGeom>
        </p:spPr>
      </p:pic>
      <p:sp>
        <p:nvSpPr>
          <p:cNvPr id="9" name="Shape 432">
            <a:extLst>
              <a:ext uri="{FF2B5EF4-FFF2-40B4-BE49-F238E27FC236}">
                <a16:creationId xmlns:a16="http://schemas.microsoft.com/office/drawing/2014/main" xmlns="" id="{40EEBEDF-C7D0-8444-8193-ED9BDE130AF5}"/>
              </a:ext>
            </a:extLst>
          </p:cNvPr>
          <p:cNvSpPr/>
          <p:nvPr userDrawn="1"/>
        </p:nvSpPr>
        <p:spPr>
          <a:xfrm>
            <a:off x="3552142" y="936244"/>
            <a:ext cx="5591857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17144" tIns="17144" rIns="17144" bIns="17144"/>
          <a:lstStyle/>
          <a:p>
            <a:endParaRPr sz="525"/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xmlns="" id="{4787EEE7-7861-C14B-BE3A-92A1D5367C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8169" y="438940"/>
            <a:ext cx="2887663" cy="327025"/>
          </a:xfrm>
        </p:spPr>
        <p:txBody>
          <a:bodyPr/>
          <a:lstStyle>
            <a:lvl1pPr marL="152400" indent="0" algn="ctr">
              <a:buNone/>
              <a:defRPr sz="2400" b="0" i="0" spc="740" baseline="30000">
                <a:solidFill>
                  <a:srgbClr val="424242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it-IT"/>
              <a:t>Titolo</a:t>
            </a:r>
          </a:p>
        </p:txBody>
      </p:sp>
      <p:sp>
        <p:nvSpPr>
          <p:cNvPr id="11" name="Segnaposto testo 6">
            <a:extLst>
              <a:ext uri="{FF2B5EF4-FFF2-40B4-BE49-F238E27FC236}">
                <a16:creationId xmlns:a16="http://schemas.microsoft.com/office/drawing/2014/main" xmlns="" id="{2E84FB7A-0CB8-8C40-845E-759276D66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2143" y="2160698"/>
            <a:ext cx="5069344" cy="1401762"/>
          </a:xfrm>
        </p:spPr>
        <p:txBody>
          <a:bodyPr/>
          <a:lstStyle>
            <a:lvl1pPr marL="152400" indent="0">
              <a:buNone/>
              <a:defRPr sz="1000" b="0" i="0" spc="140" baseline="0">
                <a:solidFill>
                  <a:srgbClr val="424242"/>
                </a:solidFill>
                <a:latin typeface="Montserrat Light" pitchFamily="2" charset="77"/>
              </a:defRPr>
            </a:lvl1pPr>
            <a:lvl2pPr marL="609600" indent="0">
              <a:buNone/>
              <a:defRPr b="0" i="0">
                <a:latin typeface="Montserrat Light" pitchFamily="2" charset="77"/>
              </a:defRPr>
            </a:lvl2pPr>
            <a:lvl3pPr marL="1066800" indent="0">
              <a:buNone/>
              <a:defRPr b="0" i="0">
                <a:latin typeface="Montserrat Light" pitchFamily="2" charset="77"/>
              </a:defRPr>
            </a:lvl3pPr>
            <a:lvl4pPr marL="1524000" indent="0">
              <a:buNone/>
              <a:defRPr b="0" i="0">
                <a:latin typeface="Montserrat Light" pitchFamily="2" charset="77"/>
              </a:defRPr>
            </a:lvl4pPr>
            <a:lvl5pPr marL="1981200" indent="0">
              <a:buNone/>
              <a:defRPr b="0" i="0">
                <a:latin typeface="Montserrat Light" pitchFamily="2" charset="77"/>
              </a:defRPr>
            </a:lvl5pPr>
          </a:lstStyle>
          <a:p>
            <a:pPr lvl="0"/>
            <a:r>
              <a:rPr lang="it-IT"/>
              <a:t>Testo</a:t>
            </a:r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65C92D0F-9440-CE47-A665-63195538F7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519" y="1501885"/>
            <a:ext cx="2722563" cy="2719388"/>
          </a:xfrm>
        </p:spPr>
        <p:txBody>
          <a:bodyPr/>
          <a:lstStyle>
            <a:lvl1pPr marL="152400" indent="0">
              <a:buNone/>
              <a:defRPr sz="1000" b="0" i="0">
                <a:solidFill>
                  <a:srgbClr val="424242"/>
                </a:solidFill>
                <a:latin typeface="Montserrat Light" pitchFamily="2" charset="77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5617003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D065A"/>
              </a:buClr>
              <a:buSzPts val="2800"/>
              <a:buFont typeface="Yeseva One"/>
              <a:buNone/>
              <a:defRPr sz="2800">
                <a:solidFill>
                  <a:srgbClr val="0D065A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065A"/>
              </a:buClr>
              <a:buSzPts val="2800"/>
              <a:buFont typeface="Yeseva One"/>
              <a:buNone/>
              <a:defRPr sz="2800">
                <a:solidFill>
                  <a:srgbClr val="0D065A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065A"/>
              </a:buClr>
              <a:buSzPts val="2800"/>
              <a:buFont typeface="Yeseva One"/>
              <a:buNone/>
              <a:defRPr sz="2800">
                <a:solidFill>
                  <a:srgbClr val="0D065A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065A"/>
              </a:buClr>
              <a:buSzPts val="2800"/>
              <a:buFont typeface="Yeseva One"/>
              <a:buNone/>
              <a:defRPr sz="2800">
                <a:solidFill>
                  <a:srgbClr val="0D065A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065A"/>
              </a:buClr>
              <a:buSzPts val="2800"/>
              <a:buFont typeface="Yeseva One"/>
              <a:buNone/>
              <a:defRPr sz="2800">
                <a:solidFill>
                  <a:srgbClr val="0D065A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065A"/>
              </a:buClr>
              <a:buSzPts val="2800"/>
              <a:buFont typeface="Yeseva One"/>
              <a:buNone/>
              <a:defRPr sz="2800">
                <a:solidFill>
                  <a:srgbClr val="0D065A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065A"/>
              </a:buClr>
              <a:buSzPts val="2800"/>
              <a:buFont typeface="Yeseva One"/>
              <a:buNone/>
              <a:defRPr sz="2800">
                <a:solidFill>
                  <a:srgbClr val="0D065A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065A"/>
              </a:buClr>
              <a:buSzPts val="2800"/>
              <a:buFont typeface="Yeseva One"/>
              <a:buNone/>
              <a:defRPr sz="2800">
                <a:solidFill>
                  <a:srgbClr val="0D065A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065A"/>
              </a:buClr>
              <a:buSzPts val="2800"/>
              <a:buFont typeface="Yeseva One"/>
              <a:buNone/>
              <a:defRPr sz="2800">
                <a:solidFill>
                  <a:srgbClr val="0D065A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65A"/>
              </a:buClr>
              <a:buSzPts val="1200"/>
              <a:buFont typeface="Source Sans Pro Light"/>
              <a:buChar char="●"/>
              <a:defRPr sz="1200">
                <a:solidFill>
                  <a:srgbClr val="0D065A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D065A"/>
              </a:buClr>
              <a:buSzPts val="1200"/>
              <a:buFont typeface="Source Sans Pro Light"/>
              <a:buChar char="○"/>
              <a:defRPr sz="1200">
                <a:solidFill>
                  <a:srgbClr val="0D065A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D065A"/>
              </a:buClr>
              <a:buSzPts val="1200"/>
              <a:buFont typeface="Source Sans Pro Light"/>
              <a:buChar char="■"/>
              <a:defRPr sz="1200">
                <a:solidFill>
                  <a:srgbClr val="0D065A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D065A"/>
              </a:buClr>
              <a:buSzPts val="1200"/>
              <a:buFont typeface="Source Sans Pro Light"/>
              <a:buChar char="●"/>
              <a:defRPr sz="1200">
                <a:solidFill>
                  <a:srgbClr val="0D065A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D065A"/>
              </a:buClr>
              <a:buSzPts val="1200"/>
              <a:buFont typeface="Source Sans Pro Light"/>
              <a:buChar char="○"/>
              <a:defRPr sz="1200">
                <a:solidFill>
                  <a:srgbClr val="0D065A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D065A"/>
              </a:buClr>
              <a:buSzPts val="1200"/>
              <a:buFont typeface="Source Sans Pro Light"/>
              <a:buChar char="■"/>
              <a:defRPr sz="1200">
                <a:solidFill>
                  <a:srgbClr val="0D065A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D065A"/>
              </a:buClr>
              <a:buSzPts val="1200"/>
              <a:buFont typeface="Source Sans Pro Light"/>
              <a:buChar char="●"/>
              <a:defRPr sz="1200">
                <a:solidFill>
                  <a:srgbClr val="0D065A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D065A"/>
              </a:buClr>
              <a:buSzPts val="1200"/>
              <a:buFont typeface="Source Sans Pro Light"/>
              <a:buChar char="○"/>
              <a:defRPr sz="1200">
                <a:solidFill>
                  <a:srgbClr val="0D065A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D065A"/>
              </a:buClr>
              <a:buSzPts val="1200"/>
              <a:buFont typeface="Source Sans Pro Light"/>
              <a:buChar char="■"/>
              <a:defRPr sz="1200">
                <a:solidFill>
                  <a:srgbClr val="0D065A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1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scerecheimpresa.i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jaitalia.org/" TargetMode="External"/><Relationship Id="rId4" Type="http://schemas.openxmlformats.org/officeDocument/2006/relationships/hyperlink" Target="mailto:ideeinazione@jaitali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7R3A8607-filtered.jpeg"/>
          <p:cNvPicPr>
            <a:picLocks noChangeAspect="1"/>
          </p:cNvPicPr>
          <p:nvPr/>
        </p:nvPicPr>
        <p:blipFill rotWithShape="1">
          <a:blip r:embed="rId2"/>
          <a:srcRect l="35861" t="22525" b="11936"/>
          <a:stretch/>
        </p:blipFill>
        <p:spPr>
          <a:xfrm>
            <a:off x="1" y="-140899"/>
            <a:ext cx="9163130" cy="5284400"/>
          </a:xfrm>
          <a:prstGeom prst="rect">
            <a:avLst/>
          </a:prstGeom>
          <a:ln w="3175">
            <a:solidFill>
              <a:srgbClr val="424242"/>
            </a:solidFill>
            <a:miter lim="400000"/>
          </a:ln>
        </p:spPr>
      </p:pic>
      <p:sp>
        <p:nvSpPr>
          <p:cNvPr id="317" name="Shape 317"/>
          <p:cNvSpPr/>
          <p:nvPr/>
        </p:nvSpPr>
        <p:spPr>
          <a:xfrm>
            <a:off x="0" y="1731696"/>
            <a:ext cx="9163130" cy="2966033"/>
          </a:xfrm>
          <a:prstGeom prst="rect">
            <a:avLst/>
          </a:prstGeom>
          <a:solidFill>
            <a:srgbClr val="EEEEEE">
              <a:alpha val="82000"/>
            </a:srgbClr>
          </a:solidFill>
          <a:ln w="12700">
            <a:miter lim="400000"/>
          </a:ln>
          <a:effectLst>
            <a:outerShdw blurRad="50800" dist="50800" sx="1000" sy="1000" algn="ctr" rotWithShape="0">
              <a:srgbClr val="000000"/>
            </a:outerShdw>
          </a:effectLst>
        </p:spPr>
        <p:txBody>
          <a:bodyPr tIns="34290" bIns="34290" anchor="ctr"/>
          <a:lstStyle/>
          <a:p>
            <a:pPr defTabSz="685748">
              <a:defRPr sz="3600">
                <a:solidFill>
                  <a:srgbClr val="1F1F1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endParaRPr sz="1350"/>
          </a:p>
        </p:txBody>
      </p:sp>
      <p:pic>
        <p:nvPicPr>
          <p:cNvPr id="321" name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878" y="3997629"/>
            <a:ext cx="1358243" cy="381760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235184" y="186306"/>
            <a:ext cx="8713038" cy="4770888"/>
          </a:xfrm>
          <a:prstGeom prst="rect">
            <a:avLst/>
          </a:prstGeom>
          <a:ln w="3175">
            <a:solidFill>
              <a:srgbClr val="FFFFFF"/>
            </a:solidFill>
            <a:miter lim="400000"/>
          </a:ln>
        </p:spPr>
        <p:txBody>
          <a:bodyPr lIns="26789" tIns="26789" rIns="26789" bIns="26789" anchor="ctr"/>
          <a:lstStyle/>
          <a:p>
            <a:endParaRPr sz="525"/>
          </a:p>
        </p:txBody>
      </p:sp>
      <p:pic>
        <p:nvPicPr>
          <p:cNvPr id="12" name="Immagine 11" descr="Immagine che contiene segnale&#10;&#10;Descrizione generata automaticamente">
            <a:extLst>
              <a:ext uri="{FF2B5EF4-FFF2-40B4-BE49-F238E27FC236}">
                <a16:creationId xmlns:a16="http://schemas.microsoft.com/office/drawing/2014/main" xmlns="" id="{7D05C621-554A-B042-B1D0-C387B23BE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456" y="1296949"/>
            <a:ext cx="3201087" cy="2264741"/>
          </a:xfrm>
          <a:prstGeom prst="rect">
            <a:avLst/>
          </a:prstGeom>
        </p:spPr>
      </p:pic>
      <p:sp>
        <p:nvSpPr>
          <p:cNvPr id="13" name="Google Shape;148;p26">
            <a:extLst>
              <a:ext uri="{FF2B5EF4-FFF2-40B4-BE49-F238E27FC236}">
                <a16:creationId xmlns:a16="http://schemas.microsoft.com/office/drawing/2014/main" xmlns="" id="{7EC3BFF9-C276-A843-B07F-BCC974FB8130}"/>
              </a:ext>
            </a:extLst>
          </p:cNvPr>
          <p:cNvSpPr txBox="1">
            <a:spLocks/>
          </p:cNvSpPr>
          <p:nvPr/>
        </p:nvSpPr>
        <p:spPr>
          <a:xfrm flipH="1">
            <a:off x="241332" y="3171936"/>
            <a:ext cx="8713038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eseva One"/>
              <a:buNone/>
              <a:defRPr sz="4800" b="0" i="0" u="none" strike="noStrike" cap="none">
                <a:solidFill>
                  <a:schemeClr val="accent3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pPr algn="ctr" defTabSz="1828800"/>
            <a:r>
              <a:rPr lang="it-IT" sz="1800" dirty="0">
                <a:solidFill>
                  <a:srgbClr val="424242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Il programma didattico gratuito </a:t>
            </a:r>
          </a:p>
          <a:p>
            <a:pPr algn="ctr" defTabSz="1828800"/>
            <a:r>
              <a:rPr lang="it-IT" sz="1800" dirty="0">
                <a:solidFill>
                  <a:srgbClr val="424242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dedicato alle scuole secondarie di I grado </a:t>
            </a:r>
          </a:p>
        </p:txBody>
      </p:sp>
    </p:spTree>
    <p:extLst>
      <p:ext uri="{BB962C8B-B14F-4D97-AF65-F5344CB8AC3E}">
        <p14:creationId xmlns:p14="http://schemas.microsoft.com/office/powerpoint/2010/main" xmlns="" val="213482198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Shape 1051"/>
          <p:cNvSpPr/>
          <p:nvPr/>
        </p:nvSpPr>
        <p:spPr>
          <a:xfrm>
            <a:off x="1384465" y="938385"/>
            <a:ext cx="6375070" cy="0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17144" tIns="17144" rIns="17144" bIns="17144"/>
          <a:lstStyle/>
          <a:p>
            <a:endParaRPr sz="525"/>
          </a:p>
        </p:txBody>
      </p:sp>
      <p:sp>
        <p:nvSpPr>
          <p:cNvPr id="1052" name="Shape 1052"/>
          <p:cNvSpPr/>
          <p:nvPr/>
        </p:nvSpPr>
        <p:spPr>
          <a:xfrm>
            <a:off x="3442334" y="611671"/>
            <a:ext cx="225933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7145" rIns="17145">
            <a:spAutoFit/>
          </a:bodyPr>
          <a:lstStyle>
            <a:lvl1pPr defTabSz="1828800">
              <a:defRPr sz="4900" spc="1959" baseline="46938">
                <a:solidFill>
                  <a:srgbClr val="42424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 algn="ctr"/>
            <a:r>
              <a:rPr lang="it-IT" sz="2400" b="1" dirty="0">
                <a:latin typeface="Montserrat" panose="00000500000000000000" pitchFamily="2" charset="0"/>
              </a:rPr>
              <a:t>Contatti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AF6C4B2C-C4B2-413E-A033-E4C37A5E569B}"/>
              </a:ext>
            </a:extLst>
          </p:cNvPr>
          <p:cNvSpPr txBox="1"/>
          <p:nvPr/>
        </p:nvSpPr>
        <p:spPr>
          <a:xfrm>
            <a:off x="2693426" y="1493501"/>
            <a:ext cx="3757148" cy="307777"/>
          </a:xfrm>
          <a:prstGeom prst="rect">
            <a:avLst/>
          </a:prstGeom>
          <a:noFill/>
          <a:ln w="19050">
            <a:solidFill>
              <a:srgbClr val="E71A58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b="1" dirty="0">
                <a:solidFill>
                  <a:srgbClr val="F39826"/>
                </a:solidFill>
                <a:latin typeface="Montserrat" panose="00000500000000000000" pitchFamily="2" charset="0"/>
                <a:hlinkClick r:id="rId3"/>
              </a:rPr>
              <a:t>www.crescerecheimpresa.it</a:t>
            </a:r>
            <a:endParaRPr lang="it-IT" b="1" dirty="0">
              <a:solidFill>
                <a:srgbClr val="F39826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3D2424F5-5062-4C08-B81F-A36237206956}"/>
              </a:ext>
            </a:extLst>
          </p:cNvPr>
          <p:cNvSpPr txBox="1"/>
          <p:nvPr/>
        </p:nvSpPr>
        <p:spPr>
          <a:xfrm>
            <a:off x="582446" y="3173366"/>
            <a:ext cx="43652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424242"/>
                </a:solidFill>
                <a:latin typeface="Montserrat" panose="00000500000000000000" pitchFamily="2" charset="0"/>
              </a:rPr>
              <a:t>Per informazioni e supporto contattare:</a:t>
            </a:r>
          </a:p>
          <a:p>
            <a:pPr algn="ctr"/>
            <a:r>
              <a:rPr lang="it-IT" b="1" dirty="0">
                <a:solidFill>
                  <a:srgbClr val="F39826"/>
                </a:solidFill>
                <a:latin typeface="Montserrat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</a:t>
            </a:r>
            <a:r>
              <a:rPr lang="it-IT" b="1" dirty="0" smtClean="0">
                <a:solidFill>
                  <a:srgbClr val="F39826"/>
                </a:solidFill>
                <a:latin typeface="Montserrat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lessandra.barraco@jaitalia.org</a:t>
            </a:r>
            <a:endParaRPr lang="it-IT" b="1" dirty="0">
              <a:solidFill>
                <a:srgbClr val="F39826"/>
              </a:solidFill>
              <a:latin typeface="Montserrat" panose="00000500000000000000" pitchFamily="2" charset="0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ctr"/>
            <a:r>
              <a:rPr lang="it-IT" b="1" dirty="0">
                <a:solidFill>
                  <a:srgbClr val="F39826"/>
                </a:solidFill>
                <a:latin typeface="Montserrat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www.jaitalia.org </a:t>
            </a:r>
            <a:endParaRPr lang="it-IT" b="1" dirty="0">
              <a:solidFill>
                <a:srgbClr val="F39826"/>
              </a:solidFill>
              <a:latin typeface="Montserrat" panose="00000500000000000000" pitchFamily="2" charset="0"/>
            </a:endParaRPr>
          </a:p>
        </p:txBody>
      </p:sp>
      <p:pic>
        <p:nvPicPr>
          <p:cNvPr id="17" name="image5.png">
            <a:extLst>
              <a:ext uri="{FF2B5EF4-FFF2-40B4-BE49-F238E27FC236}">
                <a16:creationId xmlns:a16="http://schemas.microsoft.com/office/drawing/2014/main" xmlns="" id="{2581249B-9E70-4C4D-B505-5A4E06860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5594" y="2293366"/>
            <a:ext cx="1838958" cy="516874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04D187FA-B1FF-40E6-B70A-EEF5ECFCF803}"/>
              </a:ext>
            </a:extLst>
          </p:cNvPr>
          <p:cNvSpPr txBox="1"/>
          <p:nvPr/>
        </p:nvSpPr>
        <p:spPr>
          <a:xfrm>
            <a:off x="5459450" y="2494650"/>
            <a:ext cx="245188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IL VOSTRO LOGO QUI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2B02D75D-FF53-46BD-B659-98E795F5BC81}"/>
              </a:ext>
            </a:extLst>
          </p:cNvPr>
          <p:cNvSpPr txBox="1"/>
          <p:nvPr/>
        </p:nvSpPr>
        <p:spPr>
          <a:xfrm>
            <a:off x="4502766" y="3173366"/>
            <a:ext cx="4365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424242"/>
                </a:solidFill>
                <a:latin typeface="Montserrat" panose="00000500000000000000" pitchFamily="2" charset="0"/>
              </a:rPr>
              <a:t>INFO DI CONTATTO</a:t>
            </a:r>
            <a:endParaRPr lang="it-IT" b="1" dirty="0">
              <a:solidFill>
                <a:srgbClr val="424242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67717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27F6348F-619E-9345-8955-CAFF427C4730}"/>
              </a:ext>
            </a:extLst>
          </p:cNvPr>
          <p:cNvSpPr/>
          <p:nvPr/>
        </p:nvSpPr>
        <p:spPr>
          <a:xfrm>
            <a:off x="932611" y="1895344"/>
            <a:ext cx="1686145" cy="755759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93" name="Shape 593"/>
          <p:cNvSpPr/>
          <p:nvPr/>
        </p:nvSpPr>
        <p:spPr>
          <a:xfrm>
            <a:off x="3445895" y="590247"/>
            <a:ext cx="225222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7145" rIns="17145">
            <a:spAutoFit/>
          </a:bodyPr>
          <a:lstStyle>
            <a:lvl1pPr defTabSz="1828800">
              <a:defRPr sz="4900" spc="1959" baseline="46938">
                <a:solidFill>
                  <a:srgbClr val="42424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 algn="ctr" defTabSz="685800" hangingPunct="0">
              <a:buClrTx/>
            </a:pPr>
            <a:r>
              <a:rPr lang="it-IT" sz="2400" b="1" spc="735">
                <a:latin typeface="Montserrat "/>
              </a:rPr>
              <a:t>Il programma</a:t>
            </a:r>
            <a:endParaRPr sz="2400" b="1" spc="735">
              <a:latin typeface="Montserrat "/>
            </a:endParaRPr>
          </a:p>
        </p:txBody>
      </p:sp>
      <p:sp>
        <p:nvSpPr>
          <p:cNvPr id="594" name="Shape 594"/>
          <p:cNvSpPr/>
          <p:nvPr/>
        </p:nvSpPr>
        <p:spPr>
          <a:xfrm>
            <a:off x="3091159" y="1293703"/>
            <a:ext cx="5649230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145" rIns="17145">
            <a:spAutoFit/>
          </a:bodyPr>
          <a:lstStyle/>
          <a:p>
            <a:pPr algn="just" defTabSz="308074" hangingPunct="0">
              <a:buClrTx/>
              <a:defRPr sz="2500" spc="375">
                <a:solidFill>
                  <a:srgbClr val="42424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050" b="1" spc="141" dirty="0">
                <a:solidFill>
                  <a:srgbClr val="424242"/>
                </a:solidFill>
                <a:latin typeface="Montserrat" panose="00000500000000000000" pitchFamily="2" charset="0"/>
                <a:sym typeface="Montserrat Bold"/>
              </a:rPr>
              <a:t>Crescere che impresa! </a:t>
            </a:r>
            <a:r>
              <a:rPr lang="it-IT" sz="1050" spc="141" dirty="0">
                <a:solidFill>
                  <a:srgbClr val="424242"/>
                </a:solidFill>
                <a:latin typeface="Montserrat" panose="00000500000000000000" pitchFamily="2" charset="0"/>
                <a:sym typeface="Montserrat Bold"/>
              </a:rPr>
              <a:t>è un programma didattico di educazione imprenditoriale e alfabetizzazione finanziaria dedicato agli studenti delle </a:t>
            </a:r>
            <a:r>
              <a:rPr lang="it-IT" sz="1050" b="1" spc="141" dirty="0">
                <a:solidFill>
                  <a:srgbClr val="424242"/>
                </a:solidFill>
                <a:latin typeface="Montserrat" panose="00000500000000000000" pitchFamily="2" charset="0"/>
                <a:sym typeface="Montserrat Bold"/>
              </a:rPr>
              <a:t>scuole secondarie di I grado </a:t>
            </a:r>
            <a:r>
              <a:rPr lang="it-IT" sz="1050" spc="141" dirty="0">
                <a:solidFill>
                  <a:srgbClr val="424242"/>
                </a:solidFill>
                <a:latin typeface="Montserrat" panose="00000500000000000000" pitchFamily="2" charset="0"/>
                <a:sym typeface="Montserrat Bold"/>
              </a:rPr>
              <a:t>e sviluppato da </a:t>
            </a:r>
            <a:r>
              <a:rPr lang="it-IT" sz="1050" b="1" spc="141" dirty="0">
                <a:solidFill>
                  <a:srgbClr val="424242"/>
                </a:solidFill>
                <a:latin typeface="Montserrat" panose="00000500000000000000" pitchFamily="2" charset="0"/>
                <a:sym typeface="Montserrat Bold"/>
              </a:rPr>
              <a:t>JA Italia </a:t>
            </a:r>
            <a:r>
              <a:rPr lang="it-IT" sz="1050" spc="141" dirty="0">
                <a:solidFill>
                  <a:srgbClr val="424242"/>
                </a:solidFill>
                <a:latin typeface="Montserrat" panose="00000500000000000000" pitchFamily="2" charset="0"/>
                <a:sym typeface="Montserrat Bold"/>
              </a:rPr>
              <a:t>in partnership con il </a:t>
            </a:r>
            <a:r>
              <a:rPr lang="it-IT" sz="1050" b="1" spc="141" dirty="0">
                <a:solidFill>
                  <a:srgbClr val="424242"/>
                </a:solidFill>
                <a:latin typeface="Montserrat" panose="00000500000000000000" pitchFamily="2" charset="0"/>
                <a:sym typeface="Montserrat Bold"/>
              </a:rPr>
              <a:t>Gruppo Mediobanca</a:t>
            </a:r>
            <a:r>
              <a:rPr lang="it-IT" sz="1050" spc="141" dirty="0">
                <a:solidFill>
                  <a:srgbClr val="424242"/>
                </a:solidFill>
                <a:latin typeface="Montserrat" panose="00000500000000000000" pitchFamily="2" charset="0"/>
                <a:sym typeface="Montserrat Bold"/>
              </a:rPr>
              <a:t>. </a:t>
            </a:r>
          </a:p>
          <a:p>
            <a:pPr algn="just" defTabSz="308074" hangingPunct="0">
              <a:buClrTx/>
              <a:defRPr sz="2500" spc="375">
                <a:solidFill>
                  <a:srgbClr val="42424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050" spc="141" dirty="0">
                <a:solidFill>
                  <a:srgbClr val="424242"/>
                </a:solidFill>
                <a:latin typeface="Montserrat" panose="00000500000000000000" pitchFamily="2" charset="0"/>
                <a:sym typeface="Montserrat Bold"/>
              </a:rPr>
              <a:t>Con Crescere che impresa! gli studenti sperimentano le dinamiche e le evoluzioni dell’economia, assumendo il punto di vista degli imprenditori e scoprendo le potenzialità delle tecnologie e del digitale. </a:t>
            </a:r>
          </a:p>
        </p:txBody>
      </p:sp>
      <p:sp>
        <p:nvSpPr>
          <p:cNvPr id="597" name="Shape 597"/>
          <p:cNvSpPr/>
          <p:nvPr/>
        </p:nvSpPr>
        <p:spPr>
          <a:xfrm>
            <a:off x="4572000" y="3222213"/>
            <a:ext cx="1956572" cy="551339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1371600" hangingPunct="0">
              <a:buClrTx/>
              <a:defRPr sz="7200"/>
            </a:pPr>
            <a:endParaRPr sz="2700">
              <a:latin typeface="Helvetica Light"/>
              <a:sym typeface="Helvetica Light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65A02404-4E43-C944-B1CB-A16064521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70" y="1870377"/>
            <a:ext cx="1791628" cy="805695"/>
          </a:xfrm>
          <a:prstGeom prst="rect">
            <a:avLst/>
          </a:prstGeom>
        </p:spPr>
      </p:pic>
      <p:sp>
        <p:nvSpPr>
          <p:cNvPr id="27" name="Shape 594">
            <a:extLst>
              <a:ext uri="{FF2B5EF4-FFF2-40B4-BE49-F238E27FC236}">
                <a16:creationId xmlns:a16="http://schemas.microsoft.com/office/drawing/2014/main" xmlns="" id="{A1DDC7E9-7153-BD4A-9B7D-4BEA88EDE208}"/>
              </a:ext>
            </a:extLst>
          </p:cNvPr>
          <p:cNvSpPr/>
          <p:nvPr/>
        </p:nvSpPr>
        <p:spPr>
          <a:xfrm>
            <a:off x="432489" y="2863519"/>
            <a:ext cx="3822876" cy="235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145" rIns="17145" anchor="t">
            <a:spAutoFit/>
          </a:bodyPr>
          <a:lstStyle/>
          <a:p>
            <a:pPr algn="just" defTabSz="308074" hangingPunct="0">
              <a:buClrTx/>
              <a:defRPr sz="2500" spc="375">
                <a:solidFill>
                  <a:srgbClr val="42424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050" b="1" spc="141" dirty="0">
                <a:solidFill>
                  <a:srgbClr val="424242"/>
                </a:solidFill>
                <a:latin typeface="Montserrat"/>
                <a:sym typeface="Montserrat Bold"/>
              </a:rPr>
              <a:t>Il programma si compone di: </a:t>
            </a:r>
            <a:endParaRPr lang="it-IT" sz="1050" b="1" spc="141" dirty="0">
              <a:solidFill>
                <a:srgbClr val="424242"/>
              </a:solidFill>
              <a:latin typeface="Montserrat" pitchFamily="2" charset="77"/>
              <a:sym typeface="Montserrat Bold"/>
            </a:endParaRPr>
          </a:p>
          <a:p>
            <a:pPr algn="just" defTabSz="308074" hangingPunct="0">
              <a:buClrTx/>
              <a:defRPr sz="2500" spc="375">
                <a:solidFill>
                  <a:srgbClr val="42424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 lang="it-IT" sz="1050" b="1" spc="141" dirty="0">
              <a:solidFill>
                <a:srgbClr val="424242"/>
              </a:solidFill>
              <a:latin typeface="Montserrat" pitchFamily="2" charset="77"/>
              <a:sym typeface="Montserrat Bold"/>
            </a:endParaRPr>
          </a:p>
          <a:p>
            <a:pPr algn="just" defTabSz="308074" hangingPunct="0">
              <a:buClrTx/>
              <a:defRPr sz="2500" spc="375">
                <a:solidFill>
                  <a:srgbClr val="42424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050" b="1" spc="141" dirty="0">
                <a:solidFill>
                  <a:srgbClr val="424242"/>
                </a:solidFill>
                <a:latin typeface="Montserrat" panose="00000500000000000000" pitchFamily="2" charset="0"/>
                <a:sym typeface="Montserrat Bold"/>
              </a:rPr>
              <a:t>4 </a:t>
            </a:r>
            <a:r>
              <a:rPr lang="it-IT" sz="1050" b="1" spc="141" dirty="0" smtClean="0">
                <a:solidFill>
                  <a:srgbClr val="424242"/>
                </a:solidFill>
                <a:latin typeface="Montserrat" panose="00000500000000000000" pitchFamily="2" charset="0"/>
                <a:sym typeface="Montserrat Bold"/>
              </a:rPr>
              <a:t>moduli </a:t>
            </a:r>
            <a:r>
              <a:rPr lang="it-IT" sz="1050" b="1" spc="141" dirty="0">
                <a:solidFill>
                  <a:srgbClr val="424242"/>
                </a:solidFill>
                <a:latin typeface="Montserrat" panose="00000500000000000000" pitchFamily="2" charset="0"/>
                <a:sym typeface="Montserrat Bold"/>
              </a:rPr>
              <a:t>della durata di 2 ore ciascuno, </a:t>
            </a:r>
            <a:r>
              <a:rPr lang="it-IT" sz="1050" spc="141" dirty="0">
                <a:solidFill>
                  <a:srgbClr val="424242"/>
                </a:solidFill>
                <a:latin typeface="Montserrat" panose="00000500000000000000" pitchFamily="2" charset="0"/>
                <a:sym typeface="Montserrat Bold"/>
              </a:rPr>
              <a:t>disponibili su piattaforma digitale e fruibili in presenza o a distanza. Gli incontri prevedranno la presenza di un </a:t>
            </a:r>
            <a:r>
              <a:rPr lang="it-IT" sz="1050" b="1" spc="141" dirty="0">
                <a:solidFill>
                  <a:srgbClr val="424242"/>
                </a:solidFill>
                <a:latin typeface="Montserrat" panose="00000500000000000000" pitchFamily="2" charset="0"/>
                <a:sym typeface="Montserrat Bold"/>
              </a:rPr>
              <a:t>docente </a:t>
            </a:r>
            <a:r>
              <a:rPr lang="it-IT" sz="1050" spc="141" dirty="0">
                <a:solidFill>
                  <a:srgbClr val="424242"/>
                </a:solidFill>
                <a:latin typeface="Montserrat" panose="00000500000000000000" pitchFamily="2" charset="0"/>
                <a:sym typeface="Montserrat Bold"/>
              </a:rPr>
              <a:t>in classe con gli studenti, affiancato da un </a:t>
            </a:r>
            <a:r>
              <a:rPr lang="it-IT" sz="1050" b="1" spc="141" dirty="0">
                <a:solidFill>
                  <a:srgbClr val="424242"/>
                </a:solidFill>
                <a:latin typeface="Montserrat" panose="00000500000000000000" pitchFamily="2" charset="0"/>
                <a:sym typeface="Montserrat Bold"/>
              </a:rPr>
              <a:t>volontario esperto d’azienda</a:t>
            </a:r>
            <a:r>
              <a:rPr lang="it-IT" sz="1050" spc="141" dirty="0">
                <a:solidFill>
                  <a:srgbClr val="424242"/>
                </a:solidFill>
                <a:latin typeface="Montserrat" panose="00000500000000000000" pitchFamily="2" charset="0"/>
                <a:sym typeface="Montserrat Bold"/>
              </a:rPr>
              <a:t>, adeguatamente formato che, </a:t>
            </a:r>
            <a:r>
              <a:rPr lang="it-IT" sz="1050" b="1" spc="141" dirty="0">
                <a:solidFill>
                  <a:srgbClr val="424242"/>
                </a:solidFill>
                <a:latin typeface="Montserrat" panose="00000500000000000000" pitchFamily="2" charset="0"/>
                <a:sym typeface="Montserrat Bold"/>
              </a:rPr>
              <a:t>collegato in videoconferenza con la classe, contribuirà a rendere più concreti e coinvolgenti i contenuti delle lezioni anche da remoto. </a:t>
            </a:r>
            <a:endParaRPr lang="it-IT" sz="1050" b="1" spc="141" dirty="0">
              <a:solidFill>
                <a:srgbClr val="424242"/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Shape 594">
            <a:extLst>
              <a:ext uri="{FF2B5EF4-FFF2-40B4-BE49-F238E27FC236}">
                <a16:creationId xmlns:a16="http://schemas.microsoft.com/office/drawing/2014/main" xmlns="" id="{F30BBC21-771E-FB42-B223-92A102FD2CCE}"/>
              </a:ext>
            </a:extLst>
          </p:cNvPr>
          <p:cNvSpPr/>
          <p:nvPr/>
        </p:nvSpPr>
        <p:spPr>
          <a:xfrm>
            <a:off x="4572000" y="2864055"/>
            <a:ext cx="3219597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145" rIns="17145" anchor="t">
            <a:spAutoFit/>
          </a:bodyPr>
          <a:lstStyle/>
          <a:p>
            <a:pPr defTabSz="308074" hangingPunct="0">
              <a:buClrTx/>
              <a:defRPr sz="2500" spc="375">
                <a:solidFill>
                  <a:srgbClr val="42424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050" b="1" spc="141" dirty="0">
                <a:solidFill>
                  <a:srgbClr val="424242"/>
                </a:solidFill>
                <a:latin typeface="Montserrat"/>
                <a:sym typeface="Montserrat Bold"/>
              </a:rPr>
              <a:t>I 4 </a:t>
            </a:r>
            <a:r>
              <a:rPr lang="it-IT" sz="1050" b="1" spc="141" dirty="0" smtClean="0">
                <a:solidFill>
                  <a:srgbClr val="424242"/>
                </a:solidFill>
                <a:latin typeface="Montserrat"/>
                <a:sym typeface="Montserrat Bold"/>
              </a:rPr>
              <a:t>moduli </a:t>
            </a:r>
            <a:r>
              <a:rPr lang="it-IT" sz="1050" b="1" spc="141" dirty="0">
                <a:solidFill>
                  <a:srgbClr val="424242"/>
                </a:solidFill>
                <a:latin typeface="Montserrat"/>
                <a:sym typeface="Montserrat Bold"/>
              </a:rPr>
              <a:t>offrono contenuti di:</a:t>
            </a:r>
          </a:p>
        </p:txBody>
      </p:sp>
      <p:sp>
        <p:nvSpPr>
          <p:cNvPr id="29" name="Shape 597">
            <a:extLst>
              <a:ext uri="{FF2B5EF4-FFF2-40B4-BE49-F238E27FC236}">
                <a16:creationId xmlns:a16="http://schemas.microsoft.com/office/drawing/2014/main" xmlns="" id="{9B295626-B552-B246-9217-ED86278B9EF7}"/>
              </a:ext>
            </a:extLst>
          </p:cNvPr>
          <p:cNvSpPr/>
          <p:nvPr/>
        </p:nvSpPr>
        <p:spPr>
          <a:xfrm>
            <a:off x="6782600" y="3222213"/>
            <a:ext cx="1957787" cy="551339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1371600" hangingPunct="0">
              <a:buClrTx/>
              <a:defRPr sz="7200"/>
            </a:pPr>
            <a:endParaRPr sz="2700">
              <a:latin typeface="Helvetica Light"/>
              <a:sym typeface="Helvetica Light"/>
            </a:endParaRPr>
          </a:p>
        </p:txBody>
      </p:sp>
      <p:sp>
        <p:nvSpPr>
          <p:cNvPr id="30" name="Shape 597">
            <a:extLst>
              <a:ext uri="{FF2B5EF4-FFF2-40B4-BE49-F238E27FC236}">
                <a16:creationId xmlns:a16="http://schemas.microsoft.com/office/drawing/2014/main" xmlns="" id="{D494D9CD-AD0A-C241-A00C-61E65D57C4F1}"/>
              </a:ext>
            </a:extLst>
          </p:cNvPr>
          <p:cNvSpPr/>
          <p:nvPr/>
        </p:nvSpPr>
        <p:spPr>
          <a:xfrm>
            <a:off x="4572000" y="3868863"/>
            <a:ext cx="1956572" cy="551339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1371600" hangingPunct="0">
              <a:buClrTx/>
              <a:defRPr sz="7200"/>
            </a:pPr>
            <a:endParaRPr sz="2700">
              <a:latin typeface="Helvetica Light"/>
              <a:sym typeface="Helvetica Light"/>
            </a:endParaRPr>
          </a:p>
        </p:txBody>
      </p:sp>
      <p:sp>
        <p:nvSpPr>
          <p:cNvPr id="32" name="Shape 597">
            <a:extLst>
              <a:ext uri="{FF2B5EF4-FFF2-40B4-BE49-F238E27FC236}">
                <a16:creationId xmlns:a16="http://schemas.microsoft.com/office/drawing/2014/main" xmlns="" id="{637B93D4-5704-7044-9B7F-35B59D6BA550}"/>
              </a:ext>
            </a:extLst>
          </p:cNvPr>
          <p:cNvSpPr/>
          <p:nvPr/>
        </p:nvSpPr>
        <p:spPr>
          <a:xfrm>
            <a:off x="6782600" y="3868863"/>
            <a:ext cx="1957787" cy="551339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1371600" hangingPunct="0">
              <a:buClrTx/>
              <a:defRPr sz="7200"/>
            </a:pPr>
            <a:endParaRPr sz="2700">
              <a:latin typeface="Helvetica Light"/>
              <a:sym typeface="Helvetica Light"/>
            </a:endParaRPr>
          </a:p>
        </p:txBody>
      </p:sp>
      <p:sp>
        <p:nvSpPr>
          <p:cNvPr id="33" name="Shape 592">
            <a:extLst>
              <a:ext uri="{FF2B5EF4-FFF2-40B4-BE49-F238E27FC236}">
                <a16:creationId xmlns:a16="http://schemas.microsoft.com/office/drawing/2014/main" xmlns="" id="{2E88DC21-55FF-1B44-ADC6-8BA8C6B5C711}"/>
              </a:ext>
            </a:extLst>
          </p:cNvPr>
          <p:cNvSpPr/>
          <p:nvPr/>
        </p:nvSpPr>
        <p:spPr>
          <a:xfrm>
            <a:off x="632902" y="2763009"/>
            <a:ext cx="8015257" cy="13573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17144" tIns="17144" rIns="17144" bIns="17144"/>
          <a:lstStyle/>
          <a:p>
            <a:pPr algn="ctr" defTabSz="308074" hangingPunct="0">
              <a:buClrTx/>
            </a:pPr>
            <a:endParaRPr sz="1875">
              <a:latin typeface="Helvetica Light"/>
              <a:sym typeface="Helvetica Light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xmlns="" id="{E1911E91-7322-6944-A787-1AC78A1F2338}"/>
              </a:ext>
            </a:extLst>
          </p:cNvPr>
          <p:cNvSpPr txBox="1"/>
          <p:nvPr/>
        </p:nvSpPr>
        <p:spPr>
          <a:xfrm>
            <a:off x="4739545" y="3344258"/>
            <a:ext cx="1594985" cy="3135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pPr marL="0" marR="0" indent="0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  <a:t>IMPRENDITORIALITÀ</a:t>
            </a:r>
            <a:endParaRPr kumimoji="0" lang="it-IT" b="0" i="0" u="none" strike="noStrike" cap="none" spc="0" normalizeH="0" baseline="0" dirty="0">
              <a:ln>
                <a:noFill/>
              </a:ln>
              <a:solidFill>
                <a:srgbClr val="424242"/>
              </a:solidFill>
              <a:effectLst/>
              <a:uFillTx/>
              <a:latin typeface="Montserrat" pitchFamily="2" charset="77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xmlns="" id="{4D64D038-839E-A64D-BA90-D422716BE80D}"/>
              </a:ext>
            </a:extLst>
          </p:cNvPr>
          <p:cNvSpPr txBox="1"/>
          <p:nvPr/>
        </p:nvSpPr>
        <p:spPr>
          <a:xfrm>
            <a:off x="6920545" y="3267644"/>
            <a:ext cx="1670326" cy="4828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  <a:t>ECONOMIA DIGITALE </a:t>
            </a:r>
            <a:b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</a:br>
            <a: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  <a:t>E GLOBALE</a:t>
            </a:r>
            <a:endParaRPr kumimoji="0" lang="it-IT" b="0" i="0" u="none" strike="noStrike" cap="none" spc="0" normalizeH="0" baseline="0" dirty="0">
              <a:ln>
                <a:noFill/>
              </a:ln>
              <a:solidFill>
                <a:srgbClr val="424242"/>
              </a:solidFill>
              <a:effectLst/>
              <a:uFillTx/>
              <a:latin typeface="Montserrat" pitchFamily="2" charset="77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xmlns="" id="{D3998ADC-6043-2340-93ED-F9B822E08115}"/>
              </a:ext>
            </a:extLst>
          </p:cNvPr>
          <p:cNvSpPr txBox="1"/>
          <p:nvPr/>
        </p:nvSpPr>
        <p:spPr>
          <a:xfrm>
            <a:off x="5139777" y="3987760"/>
            <a:ext cx="796690" cy="3135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pPr marL="0" marR="0" indent="0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  <a:t>FINANZA</a:t>
            </a:r>
            <a:endParaRPr kumimoji="0" lang="it-IT" b="0" i="0" u="none" strike="noStrike" cap="none" spc="0" normalizeH="0" baseline="0" dirty="0">
              <a:ln>
                <a:noFill/>
              </a:ln>
              <a:solidFill>
                <a:srgbClr val="424242"/>
              </a:solidFill>
              <a:effectLst/>
              <a:uFillTx/>
              <a:latin typeface="Montserrat" pitchFamily="2" charset="77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xmlns="" id="{9E0DA599-011D-1040-B1FE-92DBC28C05E0}"/>
              </a:ext>
            </a:extLst>
          </p:cNvPr>
          <p:cNvSpPr txBox="1"/>
          <p:nvPr/>
        </p:nvSpPr>
        <p:spPr>
          <a:xfrm>
            <a:off x="7100882" y="3987760"/>
            <a:ext cx="1309651" cy="3135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pPr marL="0" marR="0" indent="0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  <a:t>ORIENTAMENTO</a:t>
            </a:r>
            <a:endParaRPr kumimoji="0" lang="it-IT" b="0" i="0" u="none" strike="noStrike" cap="none" spc="0" normalizeH="0" baseline="0" dirty="0">
              <a:ln>
                <a:noFill/>
              </a:ln>
              <a:solidFill>
                <a:srgbClr val="424242"/>
              </a:solidFill>
              <a:effectLst/>
              <a:uFillTx/>
              <a:latin typeface="Montserrat" pitchFamily="2" charset="77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7CCE48A-70E0-2D4C-8B1C-E850171C7E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19" b="26231"/>
          <a:stretch/>
        </p:blipFill>
        <p:spPr>
          <a:xfrm>
            <a:off x="940820" y="1168626"/>
            <a:ext cx="1587500" cy="68817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5E9165B2-622A-C64E-91D7-190EF19937D1}"/>
              </a:ext>
            </a:extLst>
          </p:cNvPr>
          <p:cNvSpPr txBox="1"/>
          <p:nvPr/>
        </p:nvSpPr>
        <p:spPr>
          <a:xfrm>
            <a:off x="1775684" y="-2018954"/>
            <a:ext cx="144332" cy="9137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126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>
            <a:off x="3014367" y="601347"/>
            <a:ext cx="311527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7145" rIns="17145">
            <a:spAutoFit/>
          </a:bodyPr>
          <a:lstStyle>
            <a:lvl1pPr defTabSz="1828800">
              <a:defRPr sz="4900" spc="1959" baseline="46938">
                <a:solidFill>
                  <a:srgbClr val="42424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 algn="ctr" defTabSz="685800" hangingPunct="0">
              <a:buClrTx/>
            </a:pPr>
            <a:r>
              <a:rPr lang="it-IT" sz="2400" b="1" spc="735">
                <a:latin typeface="Montserrat" panose="00000500000000000000" pitchFamily="2" charset="0"/>
              </a:rPr>
              <a:t>Obiettivi didattici</a:t>
            </a:r>
          </a:p>
        </p:txBody>
      </p:sp>
      <p:sp>
        <p:nvSpPr>
          <p:cNvPr id="34" name="Shape 437">
            <a:extLst>
              <a:ext uri="{FF2B5EF4-FFF2-40B4-BE49-F238E27FC236}">
                <a16:creationId xmlns:a16="http://schemas.microsoft.com/office/drawing/2014/main" xmlns="" id="{BD65EC91-38FF-0C4F-AC3C-488FE4CAB987}"/>
              </a:ext>
            </a:extLst>
          </p:cNvPr>
          <p:cNvSpPr/>
          <p:nvPr/>
        </p:nvSpPr>
        <p:spPr>
          <a:xfrm>
            <a:off x="1322329" y="1133116"/>
            <a:ext cx="1012795" cy="841257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400000"/>
          </a:ln>
        </p:spPr>
        <p:txBody>
          <a:bodyPr lIns="26789" tIns="26789" rIns="26789" bIns="26789" anchor="ctr"/>
          <a:lstStyle/>
          <a:p>
            <a:pPr defTabSz="1371600">
              <a:defRPr sz="7200"/>
            </a:pPr>
            <a:endParaRPr sz="270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1E0E8472-69E9-7045-8970-F875380A5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384" y="1179262"/>
            <a:ext cx="763184" cy="763184"/>
          </a:xfrm>
          <a:prstGeom prst="rect">
            <a:avLst/>
          </a:prstGeom>
        </p:spPr>
      </p:pic>
      <p:sp>
        <p:nvSpPr>
          <p:cNvPr id="37" name="Shape 594">
            <a:extLst>
              <a:ext uri="{FF2B5EF4-FFF2-40B4-BE49-F238E27FC236}">
                <a16:creationId xmlns:a16="http://schemas.microsoft.com/office/drawing/2014/main" xmlns="" id="{01429D7C-44DC-DB40-B649-18AD001FF0EA}"/>
              </a:ext>
            </a:extLst>
          </p:cNvPr>
          <p:cNvSpPr/>
          <p:nvPr/>
        </p:nvSpPr>
        <p:spPr>
          <a:xfrm>
            <a:off x="2588639" y="1269111"/>
            <a:ext cx="5368321" cy="577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145" rIns="17145">
            <a:spAutoFit/>
          </a:bodyPr>
          <a:lstStyle/>
          <a:p>
            <a:pPr algn="just" defTabSz="308074" hangingPunct="0">
              <a:buClrTx/>
              <a:defRPr sz="2500" spc="375">
                <a:solidFill>
                  <a:srgbClr val="42424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050" spc="141" dirty="0">
                <a:solidFill>
                  <a:srgbClr val="424242"/>
                </a:solidFill>
                <a:latin typeface="Montserrat" panose="00000500000000000000" pitchFamily="2" charset="0"/>
                <a:sym typeface="Montserrat Bold"/>
              </a:rPr>
              <a:t>Per l’elaborazione degli obiettivi didattici di questo nuovo programma è stato preso in considerazione il </a:t>
            </a:r>
            <a:r>
              <a:rPr lang="it-IT" sz="1050" b="1" spc="141" dirty="0">
                <a:solidFill>
                  <a:srgbClr val="424242"/>
                </a:solidFill>
                <a:latin typeface="Montserrat" panose="00000500000000000000" pitchFamily="2" charset="0"/>
                <a:sym typeface="Montserrat Bold"/>
              </a:rPr>
              <a:t>Framework “</a:t>
            </a:r>
            <a:r>
              <a:rPr lang="it-IT" sz="1050" b="1" spc="141" dirty="0" err="1">
                <a:solidFill>
                  <a:srgbClr val="424242"/>
                </a:solidFill>
                <a:latin typeface="Montserrat" panose="00000500000000000000" pitchFamily="2" charset="0"/>
                <a:sym typeface="Montserrat Bold"/>
              </a:rPr>
              <a:t>Entrecomp</a:t>
            </a:r>
            <a:r>
              <a:rPr lang="it-IT" sz="1050" b="1" spc="141" dirty="0">
                <a:solidFill>
                  <a:srgbClr val="424242"/>
                </a:solidFill>
                <a:latin typeface="Montserrat" panose="00000500000000000000" pitchFamily="2" charset="0"/>
                <a:sym typeface="Montserrat Bold"/>
              </a:rPr>
              <a:t>”</a:t>
            </a:r>
            <a:r>
              <a:rPr lang="it-IT" sz="1050" spc="141" dirty="0">
                <a:solidFill>
                  <a:srgbClr val="424242"/>
                </a:solidFill>
                <a:latin typeface="Montserrat" panose="00000500000000000000" pitchFamily="2" charset="0"/>
                <a:sym typeface="Montserrat Bold"/>
              </a:rPr>
              <a:t> della commissione europea. </a:t>
            </a:r>
          </a:p>
        </p:txBody>
      </p:sp>
      <p:sp>
        <p:nvSpPr>
          <p:cNvPr id="40" name="Shape 597">
            <a:extLst>
              <a:ext uri="{FF2B5EF4-FFF2-40B4-BE49-F238E27FC236}">
                <a16:creationId xmlns:a16="http://schemas.microsoft.com/office/drawing/2014/main" xmlns="" id="{E1D443F1-E85D-8048-A1F9-2922CCF4324E}"/>
              </a:ext>
            </a:extLst>
          </p:cNvPr>
          <p:cNvSpPr/>
          <p:nvPr/>
        </p:nvSpPr>
        <p:spPr>
          <a:xfrm>
            <a:off x="632670" y="2955235"/>
            <a:ext cx="1918848" cy="669671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1371600" hangingPunct="0">
              <a:buClrTx/>
              <a:defRPr sz="7200"/>
            </a:pPr>
            <a:endParaRPr sz="2700">
              <a:latin typeface="Helvetica Light"/>
              <a:sym typeface="Helvetica Light"/>
            </a:endParaRPr>
          </a:p>
        </p:txBody>
      </p:sp>
      <p:sp>
        <p:nvSpPr>
          <p:cNvPr id="41" name="Shape 597">
            <a:extLst>
              <a:ext uri="{FF2B5EF4-FFF2-40B4-BE49-F238E27FC236}">
                <a16:creationId xmlns:a16="http://schemas.microsoft.com/office/drawing/2014/main" xmlns="" id="{6E41DAC7-0AAB-2646-BA5C-E317CB06DAAE}"/>
              </a:ext>
            </a:extLst>
          </p:cNvPr>
          <p:cNvSpPr/>
          <p:nvPr/>
        </p:nvSpPr>
        <p:spPr>
          <a:xfrm>
            <a:off x="2696222" y="2950442"/>
            <a:ext cx="2082779" cy="824096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1371600" hangingPunct="0">
              <a:buClrTx/>
              <a:defRPr sz="7200"/>
            </a:pPr>
            <a:endParaRPr sz="2700">
              <a:latin typeface="Helvetica Light"/>
              <a:sym typeface="Helvetica Light"/>
            </a:endParaRPr>
          </a:p>
        </p:txBody>
      </p:sp>
      <p:sp>
        <p:nvSpPr>
          <p:cNvPr id="42" name="Shape 597">
            <a:extLst>
              <a:ext uri="{FF2B5EF4-FFF2-40B4-BE49-F238E27FC236}">
                <a16:creationId xmlns:a16="http://schemas.microsoft.com/office/drawing/2014/main" xmlns="" id="{EA9F3A7D-785D-0447-A853-B9D01650EE6A}"/>
              </a:ext>
            </a:extLst>
          </p:cNvPr>
          <p:cNvSpPr/>
          <p:nvPr/>
        </p:nvSpPr>
        <p:spPr>
          <a:xfrm>
            <a:off x="7303955" y="3767806"/>
            <a:ext cx="1465278" cy="676402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1371600" hangingPunct="0">
              <a:buClrTx/>
              <a:defRPr sz="7200"/>
            </a:pPr>
            <a:endParaRPr sz="2700">
              <a:latin typeface="Helvetica Light"/>
              <a:sym typeface="Helvetica Light"/>
            </a:endParaRPr>
          </a:p>
        </p:txBody>
      </p:sp>
      <p:sp>
        <p:nvSpPr>
          <p:cNvPr id="43" name="Shape 597">
            <a:extLst>
              <a:ext uri="{FF2B5EF4-FFF2-40B4-BE49-F238E27FC236}">
                <a16:creationId xmlns:a16="http://schemas.microsoft.com/office/drawing/2014/main" xmlns="" id="{C75D9AEE-7A74-5B4A-A241-636E95BF6D99}"/>
              </a:ext>
            </a:extLst>
          </p:cNvPr>
          <p:cNvSpPr/>
          <p:nvPr/>
        </p:nvSpPr>
        <p:spPr>
          <a:xfrm>
            <a:off x="4927810" y="2950442"/>
            <a:ext cx="1901868" cy="693959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1371600" hangingPunct="0">
              <a:buClrTx/>
              <a:defRPr sz="7200"/>
            </a:pPr>
            <a:endParaRPr sz="2700">
              <a:latin typeface="Helvetica Light"/>
              <a:sym typeface="Helvetica Light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xmlns="" id="{5A7A2335-F7CC-8245-82EC-0F4C55BB6DC7}"/>
              </a:ext>
            </a:extLst>
          </p:cNvPr>
          <p:cNvSpPr txBox="1"/>
          <p:nvPr/>
        </p:nvSpPr>
        <p:spPr>
          <a:xfrm>
            <a:off x="902804" y="3064535"/>
            <a:ext cx="1378579" cy="4828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Montserrat" pitchFamily="2" charset="77"/>
                <a:ea typeface="Helvetica Light"/>
                <a:cs typeface="Helvetica Light"/>
                <a:sym typeface="Helvetica Light"/>
              </a:rPr>
              <a:t>RICONOSCERE </a:t>
            </a:r>
            <a: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  <a:t/>
            </a:r>
            <a:b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</a:br>
            <a: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  <a:t>LE OPPORTUNITÀ</a:t>
            </a:r>
            <a:endParaRPr kumimoji="0" lang="it-IT" b="0" i="0" u="none" strike="noStrike" cap="none" spc="0" normalizeH="0" baseline="0" dirty="0">
              <a:ln>
                <a:noFill/>
              </a:ln>
              <a:solidFill>
                <a:srgbClr val="424242"/>
              </a:solidFill>
              <a:effectLst/>
              <a:uFillTx/>
              <a:latin typeface="Montserrat" pitchFamily="2" charset="77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xmlns="" id="{166C1FB9-A6B5-1E4F-8E4D-83469FCC5F3F}"/>
              </a:ext>
            </a:extLst>
          </p:cNvPr>
          <p:cNvSpPr txBox="1"/>
          <p:nvPr/>
        </p:nvSpPr>
        <p:spPr>
          <a:xfrm>
            <a:off x="7315023" y="3767806"/>
            <a:ext cx="1465277" cy="652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Montserrat" pitchFamily="2" charset="77"/>
                <a:ea typeface="Helvetica Light"/>
                <a:cs typeface="Helvetica Light"/>
                <a:sym typeface="Helvetica Light"/>
              </a:rPr>
              <a:t>CONOSCENZE </a:t>
            </a:r>
            <a:b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Montserrat" pitchFamily="2" charset="77"/>
                <a:ea typeface="Helvetica Light"/>
                <a:cs typeface="Helvetica Light"/>
                <a:sym typeface="Helvetica Light"/>
              </a:rPr>
            </a:b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Montserrat" pitchFamily="2" charset="77"/>
                <a:ea typeface="Helvetica Light"/>
                <a:cs typeface="Helvetica Light"/>
                <a:sym typeface="Helvetica Light"/>
              </a:rPr>
              <a:t>ECONOMICO</a:t>
            </a:r>
            <a:b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Montserrat" pitchFamily="2" charset="77"/>
                <a:ea typeface="Helvetica Light"/>
                <a:cs typeface="Helvetica Light"/>
                <a:sym typeface="Helvetica Light"/>
              </a:rPr>
            </a:b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Montserrat" pitchFamily="2" charset="77"/>
                <a:ea typeface="Helvetica Light"/>
                <a:cs typeface="Helvetica Light"/>
                <a:sym typeface="Helvetica Light"/>
              </a:rPr>
              <a:t>FINANZIAR</a:t>
            </a:r>
            <a: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  <a:t>IE</a:t>
            </a:r>
            <a:endParaRPr kumimoji="0" lang="it-IT" b="0" i="0" u="none" strike="noStrike" cap="none" spc="0" normalizeH="0" baseline="0" dirty="0">
              <a:ln>
                <a:noFill/>
              </a:ln>
              <a:solidFill>
                <a:srgbClr val="424242"/>
              </a:solidFill>
              <a:effectLst/>
              <a:uFillTx/>
              <a:latin typeface="Montserrat" pitchFamily="2" charset="77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xmlns="" id="{29B1C929-72DC-EF43-AA11-1FE4ECB75CAC}"/>
              </a:ext>
            </a:extLst>
          </p:cNvPr>
          <p:cNvSpPr txBox="1"/>
          <p:nvPr/>
        </p:nvSpPr>
        <p:spPr>
          <a:xfrm>
            <a:off x="4911813" y="2979897"/>
            <a:ext cx="1901868" cy="652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  <a:t>SAPER SPEIGARE SEMPLICI CONCETTI ECONOMICI</a:t>
            </a:r>
            <a:endParaRPr kumimoji="0" lang="it-IT" b="0" i="0" u="none" strike="noStrike" cap="none" spc="0" normalizeH="0" baseline="0" dirty="0">
              <a:ln>
                <a:noFill/>
              </a:ln>
              <a:solidFill>
                <a:srgbClr val="424242"/>
              </a:solidFill>
              <a:effectLst/>
              <a:uFillTx/>
              <a:latin typeface="Montserrat" pitchFamily="2" charset="77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xmlns="" id="{955BA209-9405-364D-BBF1-1BD95008DC97}"/>
              </a:ext>
            </a:extLst>
          </p:cNvPr>
          <p:cNvSpPr txBox="1"/>
          <p:nvPr/>
        </p:nvSpPr>
        <p:spPr>
          <a:xfrm>
            <a:off x="2707081" y="3053458"/>
            <a:ext cx="2071920" cy="652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  <a:t>DEFINIRE I PROPRI</a:t>
            </a:r>
          </a:p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  <a:t>BISOGNI, ASPIRAZIONI </a:t>
            </a:r>
            <a:b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</a:br>
            <a: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  <a:t>E DESIDERI</a:t>
            </a:r>
            <a:endParaRPr kumimoji="0" lang="it-IT" b="0" i="0" u="none" strike="noStrike" cap="none" spc="0" normalizeH="0" baseline="0" dirty="0">
              <a:ln>
                <a:noFill/>
              </a:ln>
              <a:solidFill>
                <a:srgbClr val="424242"/>
              </a:solidFill>
              <a:effectLst/>
              <a:uFillTx/>
              <a:latin typeface="Montserrat" pitchFamily="2" charset="77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1" name="Shape 597">
            <a:extLst>
              <a:ext uri="{FF2B5EF4-FFF2-40B4-BE49-F238E27FC236}">
                <a16:creationId xmlns:a16="http://schemas.microsoft.com/office/drawing/2014/main" xmlns="" id="{4FEA0304-C4BB-B045-A2F6-CB85DD7B4BDD}"/>
              </a:ext>
            </a:extLst>
          </p:cNvPr>
          <p:cNvSpPr/>
          <p:nvPr/>
        </p:nvSpPr>
        <p:spPr>
          <a:xfrm>
            <a:off x="632670" y="3726907"/>
            <a:ext cx="1520407" cy="821376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1371600" hangingPunct="0">
              <a:buClrTx/>
              <a:defRPr sz="7200"/>
            </a:pPr>
            <a:endParaRPr sz="2700">
              <a:latin typeface="Helvetica Light"/>
              <a:sym typeface="Helvetica Light"/>
            </a:endParaRP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xmlns="" id="{4D4A5DB7-56D8-C14A-8797-EB1CD897BE46}"/>
              </a:ext>
            </a:extLst>
          </p:cNvPr>
          <p:cNvSpPr txBox="1"/>
          <p:nvPr/>
        </p:nvSpPr>
        <p:spPr>
          <a:xfrm>
            <a:off x="632670" y="3718711"/>
            <a:ext cx="1538287" cy="8213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  <a:t>IDENTIFICARE</a:t>
            </a:r>
            <a:b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</a:br>
            <a: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  <a:t>I BISOGNI E </a:t>
            </a:r>
            <a:b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</a:br>
            <a: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  <a:t>LE SFIDE</a:t>
            </a:r>
            <a:b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</a:br>
            <a: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  <a:t>DEL TERRITORIO</a:t>
            </a:r>
            <a:endParaRPr kumimoji="0" lang="it-IT" b="0" i="0" u="none" strike="noStrike" cap="none" spc="0" normalizeH="0" baseline="0" dirty="0">
              <a:ln>
                <a:noFill/>
              </a:ln>
              <a:solidFill>
                <a:srgbClr val="424242"/>
              </a:solidFill>
              <a:effectLst/>
              <a:uFillTx/>
              <a:latin typeface="Montserrat" pitchFamily="2" charset="77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3" name="Shape 597">
            <a:extLst>
              <a:ext uri="{FF2B5EF4-FFF2-40B4-BE49-F238E27FC236}">
                <a16:creationId xmlns:a16="http://schemas.microsoft.com/office/drawing/2014/main" xmlns="" id="{F64F72C8-64F6-FD47-90DB-988667A8D6D0}"/>
              </a:ext>
            </a:extLst>
          </p:cNvPr>
          <p:cNvSpPr/>
          <p:nvPr/>
        </p:nvSpPr>
        <p:spPr>
          <a:xfrm>
            <a:off x="4911813" y="3774538"/>
            <a:ext cx="2247438" cy="669671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1371600" hangingPunct="0">
              <a:buClrTx/>
              <a:defRPr sz="7200"/>
            </a:pPr>
            <a:endParaRPr sz="2700">
              <a:latin typeface="Helvetica Light"/>
              <a:sym typeface="Helvetica Light"/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xmlns="" id="{90265917-853C-E742-AF85-475BB2CE60C9}"/>
              </a:ext>
            </a:extLst>
          </p:cNvPr>
          <p:cNvSpPr txBox="1"/>
          <p:nvPr/>
        </p:nvSpPr>
        <p:spPr>
          <a:xfrm>
            <a:off x="5080147" y="3867961"/>
            <a:ext cx="1910776" cy="4828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Montserrat" pitchFamily="2" charset="77"/>
                <a:ea typeface="Helvetica Light"/>
                <a:cs typeface="Helvetica Light"/>
                <a:sym typeface="Helvetica Light"/>
              </a:rPr>
              <a:t>AUTOCONSAPEVOLEZZA</a:t>
            </a:r>
            <a:br>
              <a:rPr kumimoji="0" lang="it-IT" sz="1100" b="0" i="0" u="none" strike="noStrike" cap="none" spc="0" normalizeH="0" baseline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Montserrat" pitchFamily="2" charset="77"/>
                <a:ea typeface="Helvetica Light"/>
                <a:cs typeface="Helvetica Light"/>
                <a:sym typeface="Helvetica Light"/>
              </a:rPr>
            </a:br>
            <a:r>
              <a:rPr kumimoji="0" lang="it-IT" sz="1100" b="0" i="0" u="none" strike="noStrike" cap="none" spc="0" normalizeH="0" baseline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Montserrat" pitchFamily="2" charset="77"/>
                <a:ea typeface="Helvetica Light"/>
                <a:cs typeface="Helvetica Light"/>
                <a:sym typeface="Helvetica Light"/>
              </a:rPr>
              <a:t>E AUTOEFFICACIA</a:t>
            </a:r>
            <a:endParaRPr kumimoji="0" lang="it-IT" b="0" i="0" u="none" strike="noStrike" cap="none" spc="0" normalizeH="0" baseline="0">
              <a:ln>
                <a:noFill/>
              </a:ln>
              <a:solidFill>
                <a:srgbClr val="424242"/>
              </a:solidFill>
              <a:effectLst/>
              <a:uFillTx/>
              <a:latin typeface="Montserrat" pitchFamily="2" charset="77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6" name="Shape 594">
            <a:extLst>
              <a:ext uri="{FF2B5EF4-FFF2-40B4-BE49-F238E27FC236}">
                <a16:creationId xmlns:a16="http://schemas.microsoft.com/office/drawing/2014/main" xmlns="" id="{23C9ABC6-7CBB-6C4F-9E76-EC55AC50773C}"/>
              </a:ext>
            </a:extLst>
          </p:cNvPr>
          <p:cNvSpPr/>
          <p:nvPr/>
        </p:nvSpPr>
        <p:spPr>
          <a:xfrm>
            <a:off x="632670" y="2491729"/>
            <a:ext cx="7753601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145" rIns="17145">
            <a:spAutoFit/>
          </a:bodyPr>
          <a:lstStyle/>
          <a:p>
            <a:pPr defTabSz="308074" hangingPunct="0">
              <a:buClrTx/>
              <a:defRPr sz="2500" spc="375">
                <a:solidFill>
                  <a:srgbClr val="42424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050" spc="141" dirty="0">
                <a:solidFill>
                  <a:srgbClr val="424242"/>
                </a:solidFill>
                <a:latin typeface="Montserrat "/>
                <a:sym typeface="Montserrat Bold"/>
              </a:rPr>
              <a:t>Attraverso le lezioni previste, gli studenti potranno acquisire le seguenti </a:t>
            </a:r>
            <a:r>
              <a:rPr lang="it-IT" sz="1050" b="1" spc="141" dirty="0">
                <a:solidFill>
                  <a:srgbClr val="424242"/>
                </a:solidFill>
                <a:latin typeface="Montserrat "/>
                <a:sym typeface="Montserrat Bold"/>
              </a:rPr>
              <a:t>competenze</a:t>
            </a:r>
            <a:r>
              <a:rPr lang="it-IT" sz="1050" spc="141" dirty="0">
                <a:solidFill>
                  <a:srgbClr val="424242"/>
                </a:solidFill>
                <a:latin typeface="Montserrat "/>
                <a:sym typeface="Montserrat Bold"/>
              </a:rPr>
              <a:t>: </a:t>
            </a:r>
          </a:p>
        </p:txBody>
      </p:sp>
      <p:sp>
        <p:nvSpPr>
          <p:cNvPr id="57" name="Shape 597">
            <a:extLst>
              <a:ext uri="{FF2B5EF4-FFF2-40B4-BE49-F238E27FC236}">
                <a16:creationId xmlns:a16="http://schemas.microsoft.com/office/drawing/2014/main" xmlns="" id="{0609BF36-3D64-D047-85D6-2C08E08EE4B6}"/>
              </a:ext>
            </a:extLst>
          </p:cNvPr>
          <p:cNvSpPr/>
          <p:nvPr/>
        </p:nvSpPr>
        <p:spPr>
          <a:xfrm>
            <a:off x="6985240" y="2950442"/>
            <a:ext cx="1795060" cy="652100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1371600" hangingPunct="0">
              <a:buClrTx/>
              <a:defRPr sz="7200"/>
            </a:pPr>
            <a:endParaRPr sz="2700">
              <a:latin typeface="Helvetica Light"/>
              <a:sym typeface="Helvetica Light"/>
            </a:endParaRP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xmlns="" id="{0D9DDE26-6907-B547-9EE3-FBF7619B6867}"/>
              </a:ext>
            </a:extLst>
          </p:cNvPr>
          <p:cNvSpPr txBox="1"/>
          <p:nvPr/>
        </p:nvSpPr>
        <p:spPr>
          <a:xfrm>
            <a:off x="6985240" y="3029634"/>
            <a:ext cx="1783993" cy="4828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  <a:t>CREDERE NELLE</a:t>
            </a:r>
            <a:b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</a:br>
            <a: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  <a:t>PROPRIE CAPACITÀ</a:t>
            </a:r>
            <a:endParaRPr kumimoji="0" lang="it-IT" b="0" i="0" u="none" strike="noStrike" cap="none" spc="0" normalizeH="0" baseline="0" dirty="0">
              <a:ln>
                <a:noFill/>
              </a:ln>
              <a:solidFill>
                <a:srgbClr val="424242"/>
              </a:solidFill>
              <a:effectLst/>
              <a:uFillTx/>
              <a:latin typeface="Montserrat" pitchFamily="2" charset="77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9" name="Shape 597">
            <a:extLst>
              <a:ext uri="{FF2B5EF4-FFF2-40B4-BE49-F238E27FC236}">
                <a16:creationId xmlns:a16="http://schemas.microsoft.com/office/drawing/2014/main" xmlns="" id="{D0CFC0C5-23FD-0F46-B88D-5B06E43795A0}"/>
              </a:ext>
            </a:extLst>
          </p:cNvPr>
          <p:cNvSpPr/>
          <p:nvPr/>
        </p:nvSpPr>
        <p:spPr>
          <a:xfrm>
            <a:off x="2259401" y="3884001"/>
            <a:ext cx="2532187" cy="669671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1371600" hangingPunct="0">
              <a:buClrTx/>
              <a:defRPr sz="7200"/>
            </a:pPr>
            <a:endParaRPr sz="2700">
              <a:latin typeface="Helvetica Light"/>
              <a:sym typeface="Helvetica Light"/>
            </a:endParaRP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xmlns="" id="{C1AD5CEA-E0A1-4346-BE6D-20ACDD86EEC1}"/>
              </a:ext>
            </a:extLst>
          </p:cNvPr>
          <p:cNvSpPr txBox="1"/>
          <p:nvPr/>
        </p:nvSpPr>
        <p:spPr>
          <a:xfrm>
            <a:off x="2228423" y="3901573"/>
            <a:ext cx="2625924" cy="652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  <a:t>INTRODURRE ALCUNI CONCETTI</a:t>
            </a:r>
          </a:p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  <a:t>BASE </a:t>
            </a: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Montserrat" pitchFamily="2" charset="77"/>
                <a:ea typeface="Helvetica Light"/>
                <a:cs typeface="Helvetica Light"/>
                <a:sym typeface="Helvetica Light"/>
              </a:rPr>
              <a:t>DI INNOVAZIONE E </a:t>
            </a:r>
            <a:r>
              <a:rPr lang="it-IT" sz="1100" dirty="0">
                <a:solidFill>
                  <a:srgbClr val="424242"/>
                </a:solidFill>
                <a:latin typeface="Montserrat" pitchFamily="2" charset="77"/>
                <a:ea typeface="Helvetica Light"/>
                <a:cs typeface="Helvetica Light"/>
                <a:sym typeface="Helvetica Light"/>
              </a:rPr>
              <a:t>IMPRENDITORIALITÁ</a:t>
            </a:r>
            <a:endParaRPr kumimoji="0" lang="it-IT" b="0" i="0" u="none" strike="noStrike" cap="none" spc="0" normalizeH="0" baseline="0" dirty="0">
              <a:ln>
                <a:noFill/>
              </a:ln>
              <a:solidFill>
                <a:srgbClr val="424242"/>
              </a:solidFill>
              <a:effectLst/>
              <a:uFillTx/>
              <a:latin typeface="Montserrat" pitchFamily="2" charset="77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2" name="Shape 613">
            <a:extLst>
              <a:ext uri="{FF2B5EF4-FFF2-40B4-BE49-F238E27FC236}">
                <a16:creationId xmlns:a16="http://schemas.microsoft.com/office/drawing/2014/main" xmlns="" id="{47B5D218-7AD5-5F47-AFEF-6932F4150765}"/>
              </a:ext>
            </a:extLst>
          </p:cNvPr>
          <p:cNvSpPr/>
          <p:nvPr/>
        </p:nvSpPr>
        <p:spPr>
          <a:xfrm>
            <a:off x="1898659" y="2176698"/>
            <a:ext cx="6058301" cy="0"/>
          </a:xfrm>
          <a:prstGeom prst="line">
            <a:avLst/>
          </a:prstGeom>
          <a:ln w="9525">
            <a:solidFill>
              <a:srgbClr val="FFFFFF"/>
            </a:solidFill>
          </a:ln>
        </p:spPr>
        <p:txBody>
          <a:bodyPr lIns="17144" tIns="17144" rIns="17144" bIns="17144"/>
          <a:lstStyle/>
          <a:p>
            <a:pPr algn="ctr" defTabSz="308074" hangingPunct="0">
              <a:buClrTx/>
            </a:pPr>
            <a:endParaRPr sz="1875"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33462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/>
        </p:nvSpPr>
        <p:spPr>
          <a:xfrm>
            <a:off x="1636038" y="3298588"/>
            <a:ext cx="1012795" cy="841257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defTabSz="1371600">
              <a:defRPr sz="7200"/>
            </a:pPr>
            <a:endParaRPr sz="2700"/>
          </a:p>
        </p:txBody>
      </p:sp>
      <p:sp>
        <p:nvSpPr>
          <p:cNvPr id="430" name="Shape 430"/>
          <p:cNvSpPr/>
          <p:nvPr/>
        </p:nvSpPr>
        <p:spPr>
          <a:xfrm>
            <a:off x="1636038" y="2350438"/>
            <a:ext cx="1012795" cy="841257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defTabSz="1371600">
              <a:defRPr sz="7200"/>
            </a:pPr>
            <a:endParaRPr sz="2700"/>
          </a:p>
        </p:txBody>
      </p:sp>
      <p:sp>
        <p:nvSpPr>
          <p:cNvPr id="433" name="Shape 433"/>
          <p:cNvSpPr/>
          <p:nvPr/>
        </p:nvSpPr>
        <p:spPr>
          <a:xfrm>
            <a:off x="2807817" y="597690"/>
            <a:ext cx="374410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7145" rIns="17145">
            <a:spAutoFit/>
          </a:bodyPr>
          <a:lstStyle>
            <a:lvl1pPr defTabSz="1828800">
              <a:defRPr sz="4900" spc="1959" baseline="46938">
                <a:solidFill>
                  <a:srgbClr val="42424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it-IT" sz="2400" b="1" spc="740" baseline="47000" dirty="0">
                <a:latin typeface="Montserrat" panose="00000500000000000000" pitchFamily="2" charset="0"/>
              </a:rPr>
              <a:t>Crescere che impresa!</a:t>
            </a:r>
            <a:endParaRPr sz="2400" b="1" spc="740" baseline="47000" dirty="0">
              <a:latin typeface="Montserrat" panose="00000500000000000000" pitchFamily="2" charset="0"/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1636038" y="1402288"/>
            <a:ext cx="1012795" cy="841257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defTabSz="1371600">
              <a:defRPr sz="7200"/>
            </a:pPr>
            <a:endParaRPr sz="2700"/>
          </a:p>
        </p:txBody>
      </p:sp>
      <p:sp>
        <p:nvSpPr>
          <p:cNvPr id="438" name="Shape 438"/>
          <p:cNvSpPr/>
          <p:nvPr/>
        </p:nvSpPr>
        <p:spPr>
          <a:xfrm>
            <a:off x="2807816" y="1533578"/>
            <a:ext cx="4999890" cy="542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l">
              <a:defRPr sz="3000" spc="450">
                <a:solidFill>
                  <a:srgbClr val="42424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150" spc="140" dirty="0"/>
              <a:t>DESTINATARI</a:t>
            </a:r>
          </a:p>
          <a:p>
            <a:pPr algn="l">
              <a:defRPr sz="2400" spc="36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 sz="900" spc="140" dirty="0">
              <a:solidFill>
                <a:srgbClr val="8FC441"/>
              </a:solidFill>
            </a:endParaRPr>
          </a:p>
          <a:p>
            <a:pPr>
              <a:defRPr sz="2500" spc="375">
                <a:solidFill>
                  <a:srgbClr val="42424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it-IT" sz="1050" b="1" spc="140" dirty="0">
                <a:latin typeface="Montserrat" panose="00000500000000000000" pitchFamily="2" charset="0"/>
              </a:rPr>
              <a:t>Classi I, II e III </a:t>
            </a:r>
            <a:r>
              <a:rPr lang="it-IT" sz="1050" spc="140" dirty="0">
                <a:latin typeface="Montserrat" panose="00000500000000000000" pitchFamily="2" charset="0"/>
              </a:rPr>
              <a:t>della scuola secondaria di primo grado </a:t>
            </a:r>
          </a:p>
        </p:txBody>
      </p:sp>
      <p:sp>
        <p:nvSpPr>
          <p:cNvPr id="439" name="Shape 439"/>
          <p:cNvSpPr/>
          <p:nvPr/>
        </p:nvSpPr>
        <p:spPr>
          <a:xfrm>
            <a:off x="2807816" y="2511310"/>
            <a:ext cx="5055593" cy="542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l">
              <a:defRPr sz="3000" cap="all" spc="450">
                <a:solidFill>
                  <a:srgbClr val="42424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150" spc="140" dirty="0">
                <a:solidFill>
                  <a:srgbClr val="424242"/>
                </a:solidFill>
                <a:latin typeface="Montserrat Bold"/>
              </a:rPr>
              <a:t>DURAT</a:t>
            </a:r>
            <a:r>
              <a:rPr lang="it-IT" sz="1150" cap="all" spc="140" dirty="0">
                <a:solidFill>
                  <a:srgbClr val="424242"/>
                </a:solidFill>
                <a:latin typeface="Montserrat Bold"/>
              </a:rPr>
              <a:t>A</a:t>
            </a:r>
          </a:p>
          <a:p>
            <a:pPr algn="l">
              <a:defRPr sz="2400" spc="36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 lang="it-IT" sz="900" spc="140" dirty="0">
              <a:solidFill>
                <a:srgbClr val="8FC441"/>
              </a:solidFill>
            </a:endParaRPr>
          </a:p>
          <a:p>
            <a:pPr>
              <a:defRPr sz="2500" spc="375">
                <a:solidFill>
                  <a:srgbClr val="42424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it-IT" sz="1050" b="1" spc="140" dirty="0">
                <a:latin typeface="Montserrat" pitchFamily="2" charset="77"/>
              </a:rPr>
              <a:t>4 lezioni </a:t>
            </a:r>
            <a:r>
              <a:rPr lang="it-IT" sz="1050" spc="140" dirty="0"/>
              <a:t>modulari di </a:t>
            </a:r>
            <a:r>
              <a:rPr lang="it-IT" sz="1050" b="1" spc="140" dirty="0"/>
              <a:t>2 ore </a:t>
            </a:r>
            <a:r>
              <a:rPr lang="it-IT" sz="1050" spc="140" dirty="0"/>
              <a:t>ciascuna </a:t>
            </a:r>
          </a:p>
        </p:txBody>
      </p:sp>
      <p:sp>
        <p:nvSpPr>
          <p:cNvPr id="440" name="Shape 440"/>
          <p:cNvSpPr/>
          <p:nvPr/>
        </p:nvSpPr>
        <p:spPr>
          <a:xfrm>
            <a:off x="2807816" y="3438529"/>
            <a:ext cx="5055593" cy="577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algn="l">
              <a:defRPr sz="3000" spc="450">
                <a:solidFill>
                  <a:srgbClr val="42424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150" cap="all" spc="140" dirty="0">
                <a:solidFill>
                  <a:srgbClr val="424242"/>
                </a:solidFill>
                <a:latin typeface="Montserrat Bold"/>
              </a:rPr>
              <a:t>DOVE</a:t>
            </a:r>
          </a:p>
          <a:p>
            <a:pPr algn="l">
              <a:defRPr sz="3000" spc="450">
                <a:solidFill>
                  <a:srgbClr val="42424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 lang="it-IT" sz="1125" spc="140" dirty="0"/>
          </a:p>
          <a:p>
            <a:pPr>
              <a:defRPr sz="2500" spc="375">
                <a:solidFill>
                  <a:srgbClr val="42424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it-IT" sz="1050" spc="140" dirty="0">
                <a:latin typeface="Montserrat" panose="00000500000000000000" pitchFamily="2" charset="0"/>
              </a:rPr>
              <a:t>Le lezioni si svolgono in </a:t>
            </a:r>
            <a:r>
              <a:rPr lang="it-IT" sz="1050" b="1" spc="140" dirty="0">
                <a:latin typeface="Montserrat" panose="00000500000000000000" pitchFamily="2" charset="0"/>
              </a:rPr>
              <a:t>classe</a:t>
            </a:r>
            <a:r>
              <a:rPr lang="it-IT" sz="1050" spc="140" dirty="0">
                <a:latin typeface="Montserrat" panose="00000500000000000000" pitchFamily="2" charset="0"/>
              </a:rPr>
              <a:t> o in </a:t>
            </a:r>
            <a:r>
              <a:rPr lang="it-IT" sz="1050" b="1" spc="140" dirty="0">
                <a:latin typeface="Montserrat" panose="00000500000000000000" pitchFamily="2" charset="0"/>
              </a:rPr>
              <a:t>modalità digitale </a:t>
            </a:r>
          </a:p>
        </p:txBody>
      </p:sp>
      <p:pic>
        <p:nvPicPr>
          <p:cNvPr id="441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540" y="2439121"/>
            <a:ext cx="419792" cy="608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189" y="1626905"/>
            <a:ext cx="578493" cy="392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117 Glob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690" y="3391744"/>
            <a:ext cx="697492" cy="6549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83504955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/>
        </p:nvSpPr>
        <p:spPr>
          <a:xfrm>
            <a:off x="3983313" y="584903"/>
            <a:ext cx="121744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7145" rIns="17145">
            <a:spAutoFit/>
          </a:bodyPr>
          <a:lstStyle>
            <a:lvl1pPr defTabSz="1828800">
              <a:defRPr sz="4900" spc="1959" baseline="46938">
                <a:solidFill>
                  <a:srgbClr val="42424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it-IT" sz="2400" b="1" spc="740" baseline="47000" dirty="0">
                <a:latin typeface="Montserrat" panose="00000500000000000000" pitchFamily="2" charset="0"/>
              </a:rPr>
              <a:t>Numeri</a:t>
            </a:r>
            <a:endParaRPr sz="2400" b="1" spc="740" baseline="47000" dirty="0">
              <a:latin typeface="Montserrat" panose="00000500000000000000" pitchFamily="2" charset="0"/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2192041" y="1411701"/>
            <a:ext cx="1475872" cy="1160049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defTabSz="1371600">
              <a:defRPr sz="7200"/>
            </a:pPr>
            <a:endParaRPr sz="2700"/>
          </a:p>
        </p:txBody>
      </p:sp>
      <p:sp>
        <p:nvSpPr>
          <p:cNvPr id="438" name="Shape 438"/>
          <p:cNvSpPr/>
          <p:nvPr/>
        </p:nvSpPr>
        <p:spPr>
          <a:xfrm>
            <a:off x="3983313" y="1673185"/>
            <a:ext cx="1089059" cy="688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>
              <a:defRPr sz="3000" spc="450">
                <a:solidFill>
                  <a:srgbClr val="42424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125" spc="140" dirty="0"/>
              <a:t>STUDENTI</a:t>
            </a:r>
            <a:endParaRPr sz="1125" spc="140" dirty="0"/>
          </a:p>
          <a:p>
            <a:pPr>
              <a:defRPr sz="2400" spc="36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 sz="900" spc="140" dirty="0">
              <a:solidFill>
                <a:srgbClr val="8FC441"/>
              </a:solidFill>
            </a:endParaRPr>
          </a:p>
          <a:p>
            <a:pPr>
              <a:defRPr sz="2500" spc="375">
                <a:solidFill>
                  <a:srgbClr val="42424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it-IT" sz="2000" b="1" spc="140" dirty="0">
                <a:latin typeface="Montserrat Black" pitchFamily="2" charset="77"/>
              </a:rPr>
              <a:t>17.909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33279A14-284A-AC4C-AEFF-13D811A3A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248" y="1711428"/>
            <a:ext cx="1173458" cy="550673"/>
          </a:xfrm>
          <a:prstGeom prst="rect">
            <a:avLst/>
          </a:prstGeom>
        </p:spPr>
      </p:pic>
      <p:sp>
        <p:nvSpPr>
          <p:cNvPr id="18" name="Shape 438">
            <a:extLst>
              <a:ext uri="{FF2B5EF4-FFF2-40B4-BE49-F238E27FC236}">
                <a16:creationId xmlns:a16="http://schemas.microsoft.com/office/drawing/2014/main" xmlns="" id="{22BB8751-A3CE-4440-8267-FBFE7FBB62D3}"/>
              </a:ext>
            </a:extLst>
          </p:cNvPr>
          <p:cNvSpPr/>
          <p:nvPr/>
        </p:nvSpPr>
        <p:spPr>
          <a:xfrm>
            <a:off x="5374614" y="1671306"/>
            <a:ext cx="807918" cy="688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>
              <a:defRPr sz="3000" spc="450">
                <a:solidFill>
                  <a:srgbClr val="42424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125" spc="140" dirty="0"/>
              <a:t>CLASSI</a:t>
            </a:r>
            <a:endParaRPr sz="1125" spc="140" dirty="0"/>
          </a:p>
          <a:p>
            <a:pPr algn="ctr">
              <a:defRPr sz="2400" spc="36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 sz="900" spc="140" dirty="0">
              <a:solidFill>
                <a:srgbClr val="8FC441"/>
              </a:solidFill>
            </a:endParaRPr>
          </a:p>
          <a:p>
            <a:pPr>
              <a:defRPr sz="2500" spc="375">
                <a:solidFill>
                  <a:srgbClr val="42424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it-IT" sz="2000" b="1" spc="140" dirty="0">
                <a:latin typeface="Montserrat Black" pitchFamily="2" charset="77"/>
              </a:rPr>
              <a:t>695</a:t>
            </a:r>
            <a:r>
              <a:rPr lang="it-IT" sz="2000" spc="140" dirty="0">
                <a:latin typeface="Montserrat Light" pitchFamily="2" charset="77"/>
              </a:rPr>
              <a:t> 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xmlns="" id="{C7566BCE-1DC4-1F4C-B4F7-484096F6A600}"/>
              </a:ext>
            </a:extLst>
          </p:cNvPr>
          <p:cNvCxnSpPr>
            <a:cxnSpLocks/>
          </p:cNvCxnSpPr>
          <p:nvPr/>
        </p:nvCxnSpPr>
        <p:spPr>
          <a:xfrm>
            <a:off x="5178005" y="1513557"/>
            <a:ext cx="0" cy="836192"/>
          </a:xfrm>
          <a:prstGeom prst="line">
            <a:avLst/>
          </a:prstGeom>
          <a:ln>
            <a:solidFill>
              <a:srgbClr val="424242">
                <a:alpha val="46667"/>
              </a:srgb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hape 438">
            <a:extLst>
              <a:ext uri="{FF2B5EF4-FFF2-40B4-BE49-F238E27FC236}">
                <a16:creationId xmlns:a16="http://schemas.microsoft.com/office/drawing/2014/main" xmlns="" id="{41233FD8-6C30-5543-8B17-9C805EE19890}"/>
              </a:ext>
            </a:extLst>
          </p:cNvPr>
          <p:cNvSpPr/>
          <p:nvPr/>
        </p:nvSpPr>
        <p:spPr>
          <a:xfrm>
            <a:off x="2807144" y="3455005"/>
            <a:ext cx="2033127" cy="688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>
              <a:defRPr sz="3000" spc="450">
                <a:solidFill>
                  <a:srgbClr val="42424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125" spc="140" dirty="0"/>
              <a:t>SCHOOL VOLUNTEER</a:t>
            </a:r>
            <a:endParaRPr sz="1125" spc="140" dirty="0"/>
          </a:p>
          <a:p>
            <a:pPr>
              <a:defRPr sz="2400" spc="36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 sz="900" spc="140" dirty="0">
              <a:solidFill>
                <a:srgbClr val="8FC441"/>
              </a:solidFill>
            </a:endParaRPr>
          </a:p>
          <a:p>
            <a:pPr>
              <a:defRPr sz="2500" spc="375">
                <a:solidFill>
                  <a:srgbClr val="42424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it-IT" sz="2000" b="1" spc="140" dirty="0">
                <a:latin typeface="Montserrat Black" pitchFamily="2" charset="77"/>
              </a:rPr>
              <a:t>413</a:t>
            </a:r>
          </a:p>
        </p:txBody>
      </p:sp>
      <p:sp>
        <p:nvSpPr>
          <p:cNvPr id="29" name="Shape 437">
            <a:extLst>
              <a:ext uri="{FF2B5EF4-FFF2-40B4-BE49-F238E27FC236}">
                <a16:creationId xmlns:a16="http://schemas.microsoft.com/office/drawing/2014/main" xmlns="" id="{7735A94D-FD84-8D46-B559-5A0D62EA1A85}"/>
              </a:ext>
            </a:extLst>
          </p:cNvPr>
          <p:cNvSpPr/>
          <p:nvPr/>
        </p:nvSpPr>
        <p:spPr>
          <a:xfrm>
            <a:off x="1077755" y="3209439"/>
            <a:ext cx="1475872" cy="1225902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defTabSz="1371600">
              <a:defRPr sz="7200"/>
            </a:pPr>
            <a:endParaRPr sz="2700"/>
          </a:p>
        </p:txBody>
      </p:sp>
      <p:sp>
        <p:nvSpPr>
          <p:cNvPr id="31" name="Shape 438">
            <a:extLst>
              <a:ext uri="{FF2B5EF4-FFF2-40B4-BE49-F238E27FC236}">
                <a16:creationId xmlns:a16="http://schemas.microsoft.com/office/drawing/2014/main" xmlns="" id="{EC159571-9C6F-D64A-97B4-5299EE372807}"/>
              </a:ext>
            </a:extLst>
          </p:cNvPr>
          <p:cNvSpPr/>
          <p:nvPr/>
        </p:nvSpPr>
        <p:spPr>
          <a:xfrm>
            <a:off x="5242257" y="3455005"/>
            <a:ext cx="3478470" cy="688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>
              <a:defRPr sz="3000" spc="450">
                <a:solidFill>
                  <a:srgbClr val="42424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125" spc="140" dirty="0"/>
              <a:t>SCHOOL VOLUNTEER MEDIOBANCA</a:t>
            </a:r>
            <a:endParaRPr sz="1125" spc="140" dirty="0"/>
          </a:p>
          <a:p>
            <a:pPr>
              <a:defRPr sz="2400" spc="36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 sz="900" spc="140" dirty="0">
              <a:solidFill>
                <a:srgbClr val="8FC441"/>
              </a:solidFill>
            </a:endParaRPr>
          </a:p>
          <a:p>
            <a:pPr>
              <a:defRPr sz="2500" spc="375">
                <a:solidFill>
                  <a:srgbClr val="42424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it-IT" sz="2000" b="1" spc="140" dirty="0">
                <a:latin typeface="Montserrat Black" pitchFamily="2" charset="77"/>
              </a:rPr>
              <a:t>67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2CCB3DA5-7946-6A4E-BF95-3158F6890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098" y="3501126"/>
            <a:ext cx="944892" cy="642527"/>
          </a:xfrm>
          <a:prstGeom prst="rect">
            <a:avLst/>
          </a:prstGeom>
        </p:spPr>
      </p:pic>
      <p:cxnSp>
        <p:nvCxnSpPr>
          <p:cNvPr id="35" name="Connettore 1 34">
            <a:extLst>
              <a:ext uri="{FF2B5EF4-FFF2-40B4-BE49-F238E27FC236}">
                <a16:creationId xmlns:a16="http://schemas.microsoft.com/office/drawing/2014/main" xmlns="" id="{EFB62AB9-01C4-5E44-B950-CD6D9499B6B1}"/>
              </a:ext>
            </a:extLst>
          </p:cNvPr>
          <p:cNvCxnSpPr>
            <a:cxnSpLocks/>
          </p:cNvCxnSpPr>
          <p:nvPr/>
        </p:nvCxnSpPr>
        <p:spPr>
          <a:xfrm>
            <a:off x="4960650" y="3307461"/>
            <a:ext cx="0" cy="836192"/>
          </a:xfrm>
          <a:prstGeom prst="line">
            <a:avLst/>
          </a:prstGeom>
          <a:ln>
            <a:solidFill>
              <a:srgbClr val="424242">
                <a:alpha val="46667"/>
              </a:srgb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hape 432">
            <a:extLst>
              <a:ext uri="{FF2B5EF4-FFF2-40B4-BE49-F238E27FC236}">
                <a16:creationId xmlns:a16="http://schemas.microsoft.com/office/drawing/2014/main" xmlns="" id="{637A5BC9-DDB7-B246-9C34-53FC719989B8}"/>
              </a:ext>
            </a:extLst>
          </p:cNvPr>
          <p:cNvSpPr/>
          <p:nvPr/>
        </p:nvSpPr>
        <p:spPr>
          <a:xfrm>
            <a:off x="1018886" y="2899741"/>
            <a:ext cx="7535171" cy="18672"/>
          </a:xfrm>
          <a:prstGeom prst="line">
            <a:avLst/>
          </a:prstGeom>
          <a:ln w="3175">
            <a:solidFill>
              <a:schemeClr val="bg1"/>
            </a:solidFill>
          </a:ln>
        </p:spPr>
        <p:txBody>
          <a:bodyPr lIns="17144" tIns="17144" rIns="17144" bIns="17144"/>
          <a:lstStyle/>
          <a:p>
            <a:endParaRPr sz="525"/>
          </a:p>
        </p:txBody>
      </p:sp>
    </p:spTree>
    <p:extLst>
      <p:ext uri="{BB962C8B-B14F-4D97-AF65-F5344CB8AC3E}">
        <p14:creationId xmlns:p14="http://schemas.microsoft.com/office/powerpoint/2010/main" xmlns="" val="285974244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7;p26">
            <a:extLst>
              <a:ext uri="{FF2B5EF4-FFF2-40B4-BE49-F238E27FC236}">
                <a16:creationId xmlns:a16="http://schemas.microsoft.com/office/drawing/2014/main" xmlns="" id="{328E5730-3E0D-2D42-AA5F-32FF93D24FBF}"/>
              </a:ext>
            </a:extLst>
          </p:cNvPr>
          <p:cNvSpPr/>
          <p:nvPr/>
        </p:nvSpPr>
        <p:spPr>
          <a:xfrm>
            <a:off x="0" y="154980"/>
            <a:ext cx="9162333" cy="4988520"/>
          </a:xfrm>
          <a:prstGeom prst="rect">
            <a:avLst/>
          </a:prstGeom>
          <a:solidFill>
            <a:srgbClr val="8FC440">
              <a:alpha val="3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+</a:t>
            </a:r>
            <a:endParaRPr/>
          </a:p>
        </p:txBody>
      </p:sp>
      <p:sp>
        <p:nvSpPr>
          <p:cNvPr id="147" name="Google Shape;147;p26"/>
          <p:cNvSpPr/>
          <p:nvPr/>
        </p:nvSpPr>
        <p:spPr>
          <a:xfrm>
            <a:off x="-18333" y="0"/>
            <a:ext cx="9162333" cy="5143494"/>
          </a:xfrm>
          <a:prstGeom prst="rect">
            <a:avLst/>
          </a:prstGeom>
          <a:solidFill>
            <a:srgbClr val="A725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title" idx="4294967295"/>
          </p:nvPr>
        </p:nvSpPr>
        <p:spPr>
          <a:xfrm flipH="1">
            <a:off x="842685" y="587067"/>
            <a:ext cx="66141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spc="300" dirty="0">
                <a:solidFill>
                  <a:schemeClr val="bg1"/>
                </a:solidFill>
                <a:latin typeface="Montserrat" pitchFamily="2" charset="77"/>
              </a:rPr>
              <a:t>Modulo</a:t>
            </a:r>
            <a:r>
              <a:rPr lang="it-IT" sz="2800" b="1" spc="300" dirty="0">
                <a:solidFill>
                  <a:schemeClr val="bg1"/>
                </a:solidFill>
                <a:latin typeface="Montserrat" pitchFamily="2" charset="77"/>
              </a:rPr>
              <a:t> 1 </a:t>
            </a:r>
            <a:r>
              <a:rPr lang="it-IT" sz="3200" b="1" spc="300" dirty="0">
                <a:solidFill>
                  <a:schemeClr val="bg1"/>
                </a:solidFill>
                <a:latin typeface="Montserrat" pitchFamily="2" charset="77"/>
              </a:rPr>
              <a:t/>
            </a:r>
            <a:br>
              <a:rPr lang="it-IT" sz="3200" b="1" spc="3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it-IT" sz="1800" b="1" i="1" spc="1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 valore ha un’idea?</a:t>
            </a:r>
            <a:endParaRPr lang="it-IT" sz="3200" b="1" i="1" spc="1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magine 3" descr="Immagine che contiene disegnando&#10;&#10;Descrizione generata automaticamente">
            <a:extLst>
              <a:ext uri="{FF2B5EF4-FFF2-40B4-BE49-F238E27FC236}">
                <a16:creationId xmlns:a16="http://schemas.microsoft.com/office/drawing/2014/main" xmlns="" id="{917CAB00-BF78-3349-B642-A80E33073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251" y="-1034549"/>
            <a:ext cx="1773235" cy="997445"/>
          </a:xfrm>
          <a:prstGeom prst="rect">
            <a:avLst/>
          </a:prstGeom>
        </p:spPr>
      </p:pic>
      <p:sp>
        <p:nvSpPr>
          <p:cNvPr id="15" name="Google Shape;148;p26">
            <a:extLst>
              <a:ext uri="{FF2B5EF4-FFF2-40B4-BE49-F238E27FC236}">
                <a16:creationId xmlns:a16="http://schemas.microsoft.com/office/drawing/2014/main" xmlns="" id="{20ACE198-4DB8-154D-A956-384D1E889BA7}"/>
              </a:ext>
            </a:extLst>
          </p:cNvPr>
          <p:cNvSpPr txBox="1">
            <a:spLocks/>
          </p:cNvSpPr>
          <p:nvPr/>
        </p:nvSpPr>
        <p:spPr>
          <a:xfrm flipH="1">
            <a:off x="827187" y="1284389"/>
            <a:ext cx="8713038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eseva One"/>
              <a:buNone/>
              <a:defRPr sz="4800" b="0" i="0" u="none" strike="noStrike" cap="none">
                <a:solidFill>
                  <a:schemeClr val="accent3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pPr algn="l" defTabSz="1828800"/>
            <a:r>
              <a:rPr lang="it-IT" sz="18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Contenuti</a:t>
            </a:r>
          </a:p>
        </p:txBody>
      </p: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xmlns="" id="{2695D665-6CDD-F74E-8BB8-7D5BFFEFDB6E}"/>
              </a:ext>
            </a:extLst>
          </p:cNvPr>
          <p:cNvCxnSpPr>
            <a:cxnSpLocks/>
          </p:cNvCxnSpPr>
          <p:nvPr/>
        </p:nvCxnSpPr>
        <p:spPr>
          <a:xfrm>
            <a:off x="894873" y="1444621"/>
            <a:ext cx="6966285" cy="0"/>
          </a:xfrm>
          <a:prstGeom prst="line">
            <a:avLst/>
          </a:prstGeom>
          <a:ln>
            <a:solidFill>
              <a:schemeClr val="bg1">
                <a:alpha val="47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hape 591">
            <a:extLst>
              <a:ext uri="{FF2B5EF4-FFF2-40B4-BE49-F238E27FC236}">
                <a16:creationId xmlns:a16="http://schemas.microsoft.com/office/drawing/2014/main" xmlns="" id="{4B893B7F-2EED-3F4D-BD66-5AD17BCF428C}"/>
              </a:ext>
            </a:extLst>
          </p:cNvPr>
          <p:cNvSpPr/>
          <p:nvPr/>
        </p:nvSpPr>
        <p:spPr>
          <a:xfrm>
            <a:off x="232475" y="186306"/>
            <a:ext cx="8710048" cy="4770888"/>
          </a:xfrm>
          <a:prstGeom prst="rect">
            <a:avLst/>
          </a:prstGeom>
          <a:ln w="19050">
            <a:solidFill>
              <a:srgbClr val="FFFFFF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</a:pPr>
            <a:endParaRPr sz="1875">
              <a:latin typeface="Helvetica Light"/>
              <a:sym typeface="Helvetica Light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87EB4784-AE9D-D14C-95D2-64D39669AC7D}"/>
              </a:ext>
            </a:extLst>
          </p:cNvPr>
          <p:cNvSpPr/>
          <p:nvPr/>
        </p:nvSpPr>
        <p:spPr>
          <a:xfrm>
            <a:off x="846496" y="1903472"/>
            <a:ext cx="75690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dirty="0">
                <a:solidFill>
                  <a:schemeClr val="bg1"/>
                </a:solidFill>
                <a:latin typeface="Montserrat" panose="00000500000000000000" pitchFamily="2" charset="0"/>
              </a:rPr>
              <a:t>Gli studenti imparano a conoscere la figura dell’imprenditore e a riconoscerne le </a:t>
            </a:r>
            <a:r>
              <a:rPr lang="it-IT" sz="1500" b="1" dirty="0">
                <a:solidFill>
                  <a:schemeClr val="bg1"/>
                </a:solidFill>
                <a:latin typeface="Montserrat" panose="00000500000000000000" pitchFamily="2" charset="0"/>
              </a:rPr>
              <a:t>competenze</a:t>
            </a:r>
            <a:r>
              <a:rPr lang="it-IT" sz="15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it-IT" sz="1500" i="1" dirty="0">
                <a:solidFill>
                  <a:schemeClr val="bg1"/>
                </a:solidFill>
                <a:latin typeface="Montserrat" panose="00000500000000000000" pitchFamily="2" charset="0"/>
              </a:rPr>
              <a:t> «quelle di cui tutti hanno bisogno per la realizzazione e lo sviluppo personali, l'occupabilità, l'inclusione sociale, uno stile di vita sostenibile e la cittadinanza attiva»</a:t>
            </a:r>
            <a:endParaRPr lang="it-IT" sz="15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F945B1AC-DD91-3241-93EB-35689DC371D1}"/>
              </a:ext>
            </a:extLst>
          </p:cNvPr>
          <p:cNvSpPr/>
          <p:nvPr/>
        </p:nvSpPr>
        <p:spPr>
          <a:xfrm>
            <a:off x="846497" y="3443454"/>
            <a:ext cx="777352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  <a:t>• Introdurre i concetti base di innovazione e </a:t>
            </a:r>
            <a:r>
              <a:rPr lang="it-IT" sz="1500" dirty="0" err="1">
                <a:solidFill>
                  <a:srgbClr val="FFFFFF"/>
                </a:solidFill>
                <a:latin typeface="Montserrat" panose="00000500000000000000" pitchFamily="2" charset="0"/>
              </a:rPr>
              <a:t>imprenditorialita</a:t>
            </a:r>
            <a: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  <a:t>̀ </a:t>
            </a:r>
          </a:p>
          <a:p>
            <a: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  <a:t>• Esercitarsi a riconoscere nei problemi delle </a:t>
            </a:r>
            <a:r>
              <a:rPr lang="it-IT" sz="1500" dirty="0" err="1">
                <a:solidFill>
                  <a:srgbClr val="FFFFFF"/>
                </a:solidFill>
                <a:latin typeface="Montserrat" panose="00000500000000000000" pitchFamily="2" charset="0"/>
              </a:rPr>
              <a:t>opportunita</a:t>
            </a:r>
            <a: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  <a:t>̀</a:t>
            </a:r>
            <a:b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</a:br>
            <a: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  <a:t>• Identificare i bisogni della </a:t>
            </a:r>
            <a:r>
              <a:rPr lang="it-IT" sz="1500" dirty="0" err="1">
                <a:solidFill>
                  <a:srgbClr val="FFFFFF"/>
                </a:solidFill>
                <a:latin typeface="Montserrat" panose="00000500000000000000" pitchFamily="2" charset="0"/>
              </a:rPr>
              <a:t>comunita</a:t>
            </a:r>
            <a: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  <a:t>̀</a:t>
            </a:r>
            <a:b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</a:br>
            <a: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  <a:t>• Saper creare valore </a:t>
            </a:r>
            <a:endParaRPr lang="it-IT" sz="1500" dirty="0">
              <a:latin typeface="Montserrat" panose="00000500000000000000" pitchFamily="2" charset="0"/>
            </a:endParaRPr>
          </a:p>
          <a:p>
            <a: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  <a:t>• Credere nella propria capacità di raggiungere i risultati voluti </a:t>
            </a:r>
            <a:endParaRPr lang="it-IT" sz="1500" dirty="0">
              <a:latin typeface="Montserrat" panose="00000500000000000000" pitchFamily="2" charset="0"/>
            </a:endParaRPr>
          </a:p>
        </p:txBody>
      </p:sp>
      <p:sp>
        <p:nvSpPr>
          <p:cNvPr id="13" name="Google Shape;148;p26">
            <a:extLst>
              <a:ext uri="{FF2B5EF4-FFF2-40B4-BE49-F238E27FC236}">
                <a16:creationId xmlns:a16="http://schemas.microsoft.com/office/drawing/2014/main" xmlns="" id="{D5081C1F-9C45-A74B-9987-6A6D657E0008}"/>
              </a:ext>
            </a:extLst>
          </p:cNvPr>
          <p:cNvSpPr txBox="1">
            <a:spLocks/>
          </p:cNvSpPr>
          <p:nvPr/>
        </p:nvSpPr>
        <p:spPr>
          <a:xfrm flipH="1">
            <a:off x="842685" y="2860127"/>
            <a:ext cx="8713038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eseva One"/>
              <a:buNone/>
              <a:defRPr sz="4800" b="0" i="0" u="none" strike="noStrike" cap="none">
                <a:solidFill>
                  <a:schemeClr val="accent3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pPr algn="l" defTabSz="1828800"/>
            <a:r>
              <a:rPr lang="it-IT" sz="18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Obiettivi didattici</a:t>
            </a:r>
          </a:p>
        </p:txBody>
      </p:sp>
    </p:spTree>
    <p:extLst>
      <p:ext uri="{BB962C8B-B14F-4D97-AF65-F5344CB8AC3E}">
        <p14:creationId xmlns:p14="http://schemas.microsoft.com/office/powerpoint/2010/main" xmlns="" val="92141657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7;p26">
            <a:extLst>
              <a:ext uri="{FF2B5EF4-FFF2-40B4-BE49-F238E27FC236}">
                <a16:creationId xmlns:a16="http://schemas.microsoft.com/office/drawing/2014/main" xmlns="" id="{328E5730-3E0D-2D42-AA5F-32FF93D24FBF}"/>
              </a:ext>
            </a:extLst>
          </p:cNvPr>
          <p:cNvSpPr/>
          <p:nvPr/>
        </p:nvSpPr>
        <p:spPr>
          <a:xfrm>
            <a:off x="0" y="154980"/>
            <a:ext cx="9162333" cy="4988520"/>
          </a:xfrm>
          <a:prstGeom prst="rect">
            <a:avLst/>
          </a:prstGeom>
          <a:solidFill>
            <a:srgbClr val="8FC440">
              <a:alpha val="3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+</a:t>
            </a:r>
            <a:endParaRPr/>
          </a:p>
        </p:txBody>
      </p:sp>
      <p:sp>
        <p:nvSpPr>
          <p:cNvPr id="147" name="Google Shape;147;p26"/>
          <p:cNvSpPr/>
          <p:nvPr/>
        </p:nvSpPr>
        <p:spPr>
          <a:xfrm>
            <a:off x="-18333" y="0"/>
            <a:ext cx="9162333" cy="5143494"/>
          </a:xfrm>
          <a:prstGeom prst="rect">
            <a:avLst/>
          </a:prstGeom>
          <a:solidFill>
            <a:srgbClr val="F39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title" idx="4294967295"/>
          </p:nvPr>
        </p:nvSpPr>
        <p:spPr>
          <a:xfrm flipH="1">
            <a:off x="842685" y="587067"/>
            <a:ext cx="66141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spc="300" dirty="0">
                <a:solidFill>
                  <a:schemeClr val="bg1"/>
                </a:solidFill>
                <a:latin typeface="Montserrat" pitchFamily="2" charset="77"/>
              </a:rPr>
              <a:t>Modulo</a:t>
            </a:r>
            <a:r>
              <a:rPr lang="it-IT" sz="2800" b="1" spc="300" dirty="0">
                <a:solidFill>
                  <a:schemeClr val="bg1"/>
                </a:solidFill>
                <a:latin typeface="Montserrat" pitchFamily="2" charset="77"/>
              </a:rPr>
              <a:t> 2 </a:t>
            </a:r>
            <a:r>
              <a:rPr lang="it-IT" sz="3200" b="1" spc="300" dirty="0">
                <a:solidFill>
                  <a:schemeClr val="bg1"/>
                </a:solidFill>
                <a:latin typeface="Montserrat" pitchFamily="2" charset="77"/>
              </a:rPr>
              <a:t/>
            </a:r>
            <a:br>
              <a:rPr lang="it-IT" sz="3200" b="1" spc="3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it-IT" sz="1800" b="1" i="1" spc="1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mondo di opportunità</a:t>
            </a:r>
            <a:endParaRPr lang="it-IT" sz="3200" b="1" i="1" spc="1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magine 3" descr="Immagine che contiene disegnando&#10;&#10;Descrizione generata automaticamente">
            <a:extLst>
              <a:ext uri="{FF2B5EF4-FFF2-40B4-BE49-F238E27FC236}">
                <a16:creationId xmlns:a16="http://schemas.microsoft.com/office/drawing/2014/main" xmlns="" id="{917CAB00-BF78-3349-B642-A80E33073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251" y="-1034549"/>
            <a:ext cx="1773235" cy="997445"/>
          </a:xfrm>
          <a:prstGeom prst="rect">
            <a:avLst/>
          </a:prstGeom>
        </p:spPr>
      </p:pic>
      <p:sp>
        <p:nvSpPr>
          <p:cNvPr id="15" name="Google Shape;148;p26">
            <a:extLst>
              <a:ext uri="{FF2B5EF4-FFF2-40B4-BE49-F238E27FC236}">
                <a16:creationId xmlns:a16="http://schemas.microsoft.com/office/drawing/2014/main" xmlns="" id="{20ACE198-4DB8-154D-A956-384D1E889BA7}"/>
              </a:ext>
            </a:extLst>
          </p:cNvPr>
          <p:cNvSpPr txBox="1">
            <a:spLocks/>
          </p:cNvSpPr>
          <p:nvPr/>
        </p:nvSpPr>
        <p:spPr>
          <a:xfrm flipH="1">
            <a:off x="827187" y="1438499"/>
            <a:ext cx="8713038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eseva One"/>
              <a:buNone/>
              <a:defRPr sz="4800" b="0" i="0" u="none" strike="noStrike" cap="none">
                <a:solidFill>
                  <a:schemeClr val="accent3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pPr algn="l" defTabSz="1828800"/>
            <a:r>
              <a:rPr lang="it-IT" sz="1800" b="1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Contenuti</a:t>
            </a:r>
          </a:p>
        </p:txBody>
      </p: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xmlns="" id="{2695D665-6CDD-F74E-8BB8-7D5BFFEFDB6E}"/>
              </a:ext>
            </a:extLst>
          </p:cNvPr>
          <p:cNvCxnSpPr>
            <a:cxnSpLocks/>
          </p:cNvCxnSpPr>
          <p:nvPr/>
        </p:nvCxnSpPr>
        <p:spPr>
          <a:xfrm>
            <a:off x="894873" y="1444621"/>
            <a:ext cx="6966285" cy="0"/>
          </a:xfrm>
          <a:prstGeom prst="line">
            <a:avLst/>
          </a:prstGeom>
          <a:ln>
            <a:solidFill>
              <a:schemeClr val="bg1">
                <a:alpha val="47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87EB4784-AE9D-D14C-95D2-64D39669AC7D}"/>
              </a:ext>
            </a:extLst>
          </p:cNvPr>
          <p:cNvSpPr/>
          <p:nvPr/>
        </p:nvSpPr>
        <p:spPr>
          <a:xfrm>
            <a:off x="846496" y="2047308"/>
            <a:ext cx="77705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dirty="0">
                <a:solidFill>
                  <a:schemeClr val="bg1"/>
                </a:solidFill>
                <a:latin typeface="Montserrat" panose="00000500000000000000" pitchFamily="2" charset="0"/>
              </a:rPr>
              <a:t>Gli studenti affrontano un viaggio nel tempo e nello spazio dell’</a:t>
            </a:r>
            <a:r>
              <a:rPr lang="it-IT" sz="1500" b="1" dirty="0">
                <a:solidFill>
                  <a:schemeClr val="bg1"/>
                </a:solidFill>
                <a:latin typeface="Montserrat" panose="00000500000000000000" pitchFamily="2" charset="0"/>
              </a:rPr>
              <a:t>economia</a:t>
            </a:r>
            <a:r>
              <a:rPr lang="it-IT" sz="1500" dirty="0">
                <a:solidFill>
                  <a:schemeClr val="bg1"/>
                </a:solidFill>
                <a:latin typeface="Montserrat" panose="00000500000000000000" pitchFamily="2" charset="0"/>
              </a:rPr>
              <a:t> per diventare consumatori consapevoli!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F945B1AC-DD91-3241-93EB-35689DC371D1}"/>
              </a:ext>
            </a:extLst>
          </p:cNvPr>
          <p:cNvSpPr/>
          <p:nvPr/>
        </p:nvSpPr>
        <p:spPr>
          <a:xfrm>
            <a:off x="846497" y="3107443"/>
            <a:ext cx="777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  <a:t>• Esercitarsi a riconoscere le </a:t>
            </a:r>
            <a:r>
              <a:rPr lang="it-IT" sz="1500" dirty="0" err="1">
                <a:solidFill>
                  <a:srgbClr val="FFFFFF"/>
                </a:solidFill>
                <a:latin typeface="Montserrat" panose="00000500000000000000" pitchFamily="2" charset="0"/>
              </a:rPr>
              <a:t>opportunita</a:t>
            </a:r>
            <a: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  <a:t>̀</a:t>
            </a:r>
            <a:b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</a:br>
            <a: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  <a:t>• Saper spiegare semplici concetti economici</a:t>
            </a:r>
            <a:b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</a:br>
            <a: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  <a:t>• Identificare le </a:t>
            </a:r>
            <a:r>
              <a:rPr lang="it-IT" sz="1500" dirty="0" err="1">
                <a:solidFill>
                  <a:srgbClr val="FFFFFF"/>
                </a:solidFill>
                <a:latin typeface="Montserrat" panose="00000500000000000000" pitchFamily="2" charset="0"/>
              </a:rPr>
              <a:t>attivita</a:t>
            </a:r>
            <a: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  <a:t>̀ fondamentali per dar vita a un progetto </a:t>
            </a:r>
            <a:b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</a:br>
            <a: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  <a:t>• Riconoscere i costi necessari nella creazione di un prodotto</a:t>
            </a:r>
            <a:b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</a:br>
            <a: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  <a:t>• Comprendere che differenti gruppi di persone possono avere bisogni diversi </a:t>
            </a:r>
          </a:p>
        </p:txBody>
      </p:sp>
      <p:sp>
        <p:nvSpPr>
          <p:cNvPr id="13" name="Google Shape;148;p26">
            <a:extLst>
              <a:ext uri="{FF2B5EF4-FFF2-40B4-BE49-F238E27FC236}">
                <a16:creationId xmlns:a16="http://schemas.microsoft.com/office/drawing/2014/main" xmlns="" id="{D5081C1F-9C45-A74B-9987-6A6D657E0008}"/>
              </a:ext>
            </a:extLst>
          </p:cNvPr>
          <p:cNvSpPr txBox="1">
            <a:spLocks/>
          </p:cNvSpPr>
          <p:nvPr/>
        </p:nvSpPr>
        <p:spPr>
          <a:xfrm flipH="1">
            <a:off x="842685" y="2500969"/>
            <a:ext cx="8713038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eseva One"/>
              <a:buNone/>
              <a:defRPr sz="4800" b="0" i="0" u="none" strike="noStrike" cap="none">
                <a:solidFill>
                  <a:schemeClr val="accent3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pPr algn="l" defTabSz="1828800"/>
            <a:r>
              <a:rPr lang="it-IT" sz="18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Obiettivi didattici</a:t>
            </a:r>
          </a:p>
        </p:txBody>
      </p:sp>
      <p:sp>
        <p:nvSpPr>
          <p:cNvPr id="12" name="Shape 591">
            <a:extLst>
              <a:ext uri="{FF2B5EF4-FFF2-40B4-BE49-F238E27FC236}">
                <a16:creationId xmlns:a16="http://schemas.microsoft.com/office/drawing/2014/main" xmlns="" id="{48B324CE-34B4-4E46-9699-5197D0339944}"/>
              </a:ext>
            </a:extLst>
          </p:cNvPr>
          <p:cNvSpPr/>
          <p:nvPr/>
        </p:nvSpPr>
        <p:spPr>
          <a:xfrm>
            <a:off x="232475" y="186306"/>
            <a:ext cx="8710048" cy="4770888"/>
          </a:xfrm>
          <a:prstGeom prst="rect">
            <a:avLst/>
          </a:prstGeom>
          <a:ln w="19050">
            <a:solidFill>
              <a:srgbClr val="FFFFFF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</a:pPr>
            <a:endParaRPr sz="1875"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44084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7;p26">
            <a:extLst>
              <a:ext uri="{FF2B5EF4-FFF2-40B4-BE49-F238E27FC236}">
                <a16:creationId xmlns:a16="http://schemas.microsoft.com/office/drawing/2014/main" xmlns="" id="{328E5730-3E0D-2D42-AA5F-32FF93D24FBF}"/>
              </a:ext>
            </a:extLst>
          </p:cNvPr>
          <p:cNvSpPr/>
          <p:nvPr/>
        </p:nvSpPr>
        <p:spPr>
          <a:xfrm>
            <a:off x="0" y="154980"/>
            <a:ext cx="9162333" cy="4988520"/>
          </a:xfrm>
          <a:prstGeom prst="rect">
            <a:avLst/>
          </a:prstGeom>
          <a:solidFill>
            <a:srgbClr val="8FC440">
              <a:alpha val="3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+</a:t>
            </a:r>
            <a:endParaRPr/>
          </a:p>
        </p:txBody>
      </p:sp>
      <p:sp>
        <p:nvSpPr>
          <p:cNvPr id="147" name="Google Shape;147;p26"/>
          <p:cNvSpPr/>
          <p:nvPr/>
        </p:nvSpPr>
        <p:spPr>
          <a:xfrm>
            <a:off x="-18333" y="0"/>
            <a:ext cx="9162333" cy="5143494"/>
          </a:xfrm>
          <a:prstGeom prst="rect">
            <a:avLst/>
          </a:prstGeom>
          <a:solidFill>
            <a:srgbClr val="83C1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title" idx="4294967295"/>
          </p:nvPr>
        </p:nvSpPr>
        <p:spPr>
          <a:xfrm flipH="1">
            <a:off x="842685" y="587067"/>
            <a:ext cx="66141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spc="300" dirty="0">
                <a:solidFill>
                  <a:schemeClr val="bg1"/>
                </a:solidFill>
                <a:latin typeface="Montserrat" pitchFamily="2" charset="77"/>
              </a:rPr>
              <a:t>Modulo</a:t>
            </a:r>
            <a:r>
              <a:rPr lang="it-IT" sz="2800" b="1" spc="300" dirty="0">
                <a:solidFill>
                  <a:schemeClr val="bg1"/>
                </a:solidFill>
                <a:latin typeface="Montserrat" pitchFamily="2" charset="77"/>
              </a:rPr>
              <a:t> 3 </a:t>
            </a:r>
            <a:r>
              <a:rPr lang="it-IT" sz="3200" b="1" spc="300" dirty="0">
                <a:solidFill>
                  <a:schemeClr val="bg1"/>
                </a:solidFill>
                <a:latin typeface="Montserrat" pitchFamily="2" charset="77"/>
              </a:rPr>
              <a:t/>
            </a:r>
            <a:br>
              <a:rPr lang="it-IT" sz="3200" b="1" spc="3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it-IT" sz="1800" b="1" i="1" spc="1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Progetta il tuo futuro</a:t>
            </a:r>
            <a:endParaRPr lang="it-IT" sz="3200" b="1" i="1" spc="1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magine 3" descr="Immagine che contiene disegnando&#10;&#10;Descrizione generata automaticamente">
            <a:extLst>
              <a:ext uri="{FF2B5EF4-FFF2-40B4-BE49-F238E27FC236}">
                <a16:creationId xmlns:a16="http://schemas.microsoft.com/office/drawing/2014/main" xmlns="" id="{917CAB00-BF78-3349-B642-A80E33073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251" y="-1034549"/>
            <a:ext cx="1773235" cy="997445"/>
          </a:xfrm>
          <a:prstGeom prst="rect">
            <a:avLst/>
          </a:prstGeom>
        </p:spPr>
      </p:pic>
      <p:sp>
        <p:nvSpPr>
          <p:cNvPr id="15" name="Google Shape;148;p26">
            <a:extLst>
              <a:ext uri="{FF2B5EF4-FFF2-40B4-BE49-F238E27FC236}">
                <a16:creationId xmlns:a16="http://schemas.microsoft.com/office/drawing/2014/main" xmlns="" id="{20ACE198-4DB8-154D-A956-384D1E889BA7}"/>
              </a:ext>
            </a:extLst>
          </p:cNvPr>
          <p:cNvSpPr txBox="1">
            <a:spLocks/>
          </p:cNvSpPr>
          <p:nvPr/>
        </p:nvSpPr>
        <p:spPr>
          <a:xfrm flipH="1">
            <a:off x="827187" y="1325485"/>
            <a:ext cx="8713038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eseva One"/>
              <a:buNone/>
              <a:defRPr sz="4800" b="0" i="0" u="none" strike="noStrike" cap="none">
                <a:solidFill>
                  <a:schemeClr val="accent3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pPr algn="l" defTabSz="1828800"/>
            <a:r>
              <a:rPr lang="it-IT" sz="18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Contenuti</a:t>
            </a:r>
          </a:p>
        </p:txBody>
      </p: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xmlns="" id="{2695D665-6CDD-F74E-8BB8-7D5BFFEFDB6E}"/>
              </a:ext>
            </a:extLst>
          </p:cNvPr>
          <p:cNvCxnSpPr>
            <a:cxnSpLocks/>
          </p:cNvCxnSpPr>
          <p:nvPr/>
        </p:nvCxnSpPr>
        <p:spPr>
          <a:xfrm>
            <a:off x="894873" y="1444621"/>
            <a:ext cx="6966285" cy="0"/>
          </a:xfrm>
          <a:prstGeom prst="line">
            <a:avLst/>
          </a:prstGeom>
          <a:ln>
            <a:solidFill>
              <a:schemeClr val="bg1">
                <a:alpha val="47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87EB4784-AE9D-D14C-95D2-64D39669AC7D}"/>
              </a:ext>
            </a:extLst>
          </p:cNvPr>
          <p:cNvSpPr/>
          <p:nvPr/>
        </p:nvSpPr>
        <p:spPr>
          <a:xfrm>
            <a:off x="846496" y="2016486"/>
            <a:ext cx="726172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dirty="0">
                <a:solidFill>
                  <a:schemeClr val="bg1"/>
                </a:solidFill>
                <a:latin typeface="Montserrat" panose="00000500000000000000" pitchFamily="2" charset="0"/>
              </a:rPr>
              <a:t>Imparando a conoscere i propri interessi e riconoscere le proprie </a:t>
            </a:r>
            <a:r>
              <a:rPr lang="it-IT" sz="1500" b="1" dirty="0">
                <a:solidFill>
                  <a:schemeClr val="bg1"/>
                </a:solidFill>
                <a:latin typeface="Montserrat" panose="00000500000000000000" pitchFamily="2" charset="0"/>
              </a:rPr>
              <a:t>competenze</a:t>
            </a:r>
            <a:r>
              <a:rPr lang="it-IT" sz="1500" dirty="0">
                <a:solidFill>
                  <a:schemeClr val="bg1"/>
                </a:solidFill>
                <a:latin typeface="Montserrat" panose="00000500000000000000" pitchFamily="2" charset="0"/>
              </a:rPr>
              <a:t>, gli studenti saranno in grado di </a:t>
            </a:r>
            <a:r>
              <a:rPr lang="it-IT" sz="1500" b="1" dirty="0">
                <a:solidFill>
                  <a:schemeClr val="bg1"/>
                </a:solidFill>
                <a:latin typeface="Montserrat" panose="00000500000000000000" pitchFamily="2" charset="0"/>
              </a:rPr>
              <a:t>orientarsi</a:t>
            </a:r>
            <a:r>
              <a:rPr lang="it-IT" sz="1500" dirty="0">
                <a:solidFill>
                  <a:schemeClr val="bg1"/>
                </a:solidFill>
                <a:latin typeface="Montserrat" panose="00000500000000000000" pitchFamily="2" charset="0"/>
              </a:rPr>
              <a:t> e pianificare al meglio il loro percorso futuro.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F945B1AC-DD91-3241-93EB-35689DC371D1}"/>
              </a:ext>
            </a:extLst>
          </p:cNvPr>
          <p:cNvSpPr/>
          <p:nvPr/>
        </p:nvSpPr>
        <p:spPr>
          <a:xfrm>
            <a:off x="846497" y="3405391"/>
            <a:ext cx="776324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  <a:t>• Esercitarsi a riconoscere le </a:t>
            </a:r>
            <a:r>
              <a:rPr lang="it-IT" sz="1500" dirty="0" smtClean="0">
                <a:solidFill>
                  <a:srgbClr val="FFFFFF"/>
                </a:solidFill>
                <a:latin typeface="Montserrat" panose="00000500000000000000" pitchFamily="2" charset="0"/>
              </a:rPr>
              <a:t>opportunità</a:t>
            </a:r>
          </a:p>
          <a:p>
            <a:r>
              <a:rPr lang="it-IT" sz="1500" dirty="0" smtClean="0">
                <a:solidFill>
                  <a:srgbClr val="FFFFFF"/>
                </a:solidFill>
                <a:latin typeface="Montserrat" panose="00000500000000000000" pitchFamily="2" charset="0"/>
              </a:rPr>
              <a:t>• </a:t>
            </a:r>
            <a: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  <a:t>Identificare i bisogni della comunità</a:t>
            </a:r>
            <a:b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</a:br>
            <a: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  <a:t>• Riconoscere i propri bisogni, desideri, interessi e obiettivi </a:t>
            </a:r>
            <a:b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</a:br>
            <a: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  <a:t>• Credere nella propria capacità di raggiungere i risultati voluti </a:t>
            </a:r>
            <a:b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</a:br>
            <a: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  <a:t>• Identificare le </a:t>
            </a:r>
            <a:r>
              <a:rPr lang="it-IT" sz="1500" dirty="0" smtClean="0">
                <a:solidFill>
                  <a:srgbClr val="FFFFFF"/>
                </a:solidFill>
                <a:latin typeface="Montserrat" panose="00000500000000000000" pitchFamily="2" charset="0"/>
              </a:rPr>
              <a:t>attività </a:t>
            </a:r>
            <a: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  <a:t>fondamentali per dar vita a un progetto</a:t>
            </a:r>
            <a:endParaRPr lang="it-IT" sz="1500" dirty="0">
              <a:solidFill>
                <a:srgbClr val="FFFFFF"/>
              </a:solidFill>
              <a:latin typeface="Montserrat Light" pitchFamily="2" charset="77"/>
            </a:endParaRPr>
          </a:p>
        </p:txBody>
      </p:sp>
      <p:sp>
        <p:nvSpPr>
          <p:cNvPr id="13" name="Google Shape;148;p26">
            <a:extLst>
              <a:ext uri="{FF2B5EF4-FFF2-40B4-BE49-F238E27FC236}">
                <a16:creationId xmlns:a16="http://schemas.microsoft.com/office/drawing/2014/main" xmlns="" id="{D5081C1F-9C45-A74B-9987-6A6D657E0008}"/>
              </a:ext>
            </a:extLst>
          </p:cNvPr>
          <p:cNvSpPr txBox="1">
            <a:spLocks/>
          </p:cNvSpPr>
          <p:nvPr/>
        </p:nvSpPr>
        <p:spPr>
          <a:xfrm flipH="1">
            <a:off x="842685" y="2798915"/>
            <a:ext cx="8713038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eseva One"/>
              <a:buNone/>
              <a:defRPr sz="4800" b="0" i="0" u="none" strike="noStrike" cap="none">
                <a:solidFill>
                  <a:schemeClr val="accent3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pPr algn="l" defTabSz="1828800"/>
            <a:r>
              <a:rPr lang="it-IT" sz="1800" b="1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Obiettivi didattici</a:t>
            </a:r>
          </a:p>
        </p:txBody>
      </p:sp>
      <p:sp>
        <p:nvSpPr>
          <p:cNvPr id="12" name="Shape 591">
            <a:extLst>
              <a:ext uri="{FF2B5EF4-FFF2-40B4-BE49-F238E27FC236}">
                <a16:creationId xmlns:a16="http://schemas.microsoft.com/office/drawing/2014/main" xmlns="" id="{8BCFC261-8C57-7B42-93CF-121332AD6B1D}"/>
              </a:ext>
            </a:extLst>
          </p:cNvPr>
          <p:cNvSpPr/>
          <p:nvPr/>
        </p:nvSpPr>
        <p:spPr>
          <a:xfrm>
            <a:off x="232475" y="186306"/>
            <a:ext cx="8710048" cy="4770888"/>
          </a:xfrm>
          <a:prstGeom prst="rect">
            <a:avLst/>
          </a:prstGeom>
          <a:ln w="19050">
            <a:solidFill>
              <a:srgbClr val="FFFFFF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</a:pPr>
            <a:endParaRPr sz="1875"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72708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/>
          <p:nvPr/>
        </p:nvSpPr>
        <p:spPr>
          <a:xfrm>
            <a:off x="-18333" y="6"/>
            <a:ext cx="9162333" cy="5143494"/>
          </a:xfrm>
          <a:prstGeom prst="rect">
            <a:avLst/>
          </a:prstGeom>
          <a:solidFill>
            <a:srgbClr val="E71A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title" idx="4294967295"/>
          </p:nvPr>
        </p:nvSpPr>
        <p:spPr>
          <a:xfrm flipH="1">
            <a:off x="842685" y="587067"/>
            <a:ext cx="66141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t-IT" b="1" spc="300" dirty="0">
                <a:solidFill>
                  <a:schemeClr val="bg1"/>
                </a:solidFill>
                <a:latin typeface="Montserrat" pitchFamily="2" charset="77"/>
              </a:rPr>
              <a:t>Modulo</a:t>
            </a:r>
            <a:r>
              <a:rPr lang="it-IT" sz="2800" b="1" spc="300" dirty="0">
                <a:solidFill>
                  <a:schemeClr val="bg1"/>
                </a:solidFill>
                <a:latin typeface="Montserrat" pitchFamily="2" charset="77"/>
              </a:rPr>
              <a:t> 4 </a:t>
            </a:r>
            <a:r>
              <a:rPr lang="it-IT" sz="3200" b="1" spc="300" dirty="0">
                <a:solidFill>
                  <a:schemeClr val="bg1"/>
                </a:solidFill>
                <a:latin typeface="Montserrat" pitchFamily="2" charset="77"/>
              </a:rPr>
              <a:t/>
            </a:r>
            <a:br>
              <a:rPr lang="it-IT" sz="3200" b="1" spc="3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it-IT" sz="1800" b="1" i="1" spc="1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Energia sostenibile</a:t>
            </a:r>
            <a:endParaRPr lang="it-IT" sz="3200" b="1" i="1" spc="1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magine 3" descr="Immagine che contiene disegnando&#10;&#10;Descrizione generata automaticamente">
            <a:extLst>
              <a:ext uri="{FF2B5EF4-FFF2-40B4-BE49-F238E27FC236}">
                <a16:creationId xmlns:a16="http://schemas.microsoft.com/office/drawing/2014/main" xmlns="" id="{917CAB00-BF78-3349-B642-A80E33073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251" y="-1034549"/>
            <a:ext cx="1773235" cy="997445"/>
          </a:xfrm>
          <a:prstGeom prst="rect">
            <a:avLst/>
          </a:prstGeom>
        </p:spPr>
      </p:pic>
      <p:sp>
        <p:nvSpPr>
          <p:cNvPr id="15" name="Google Shape;148;p26">
            <a:extLst>
              <a:ext uri="{FF2B5EF4-FFF2-40B4-BE49-F238E27FC236}">
                <a16:creationId xmlns:a16="http://schemas.microsoft.com/office/drawing/2014/main" xmlns="" id="{20ACE198-4DB8-154D-A956-384D1E889BA7}"/>
              </a:ext>
            </a:extLst>
          </p:cNvPr>
          <p:cNvSpPr txBox="1">
            <a:spLocks/>
          </p:cNvSpPr>
          <p:nvPr/>
        </p:nvSpPr>
        <p:spPr>
          <a:xfrm flipH="1">
            <a:off x="827187" y="1438499"/>
            <a:ext cx="8713038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eseva One"/>
              <a:buNone/>
              <a:defRPr sz="4800" b="0" i="0" u="none" strike="noStrike" cap="none">
                <a:solidFill>
                  <a:schemeClr val="accent3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pPr algn="l" defTabSz="1828800"/>
            <a:r>
              <a:rPr lang="it-IT" sz="1800" b="1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Contenuti</a:t>
            </a:r>
          </a:p>
        </p:txBody>
      </p: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xmlns="" id="{2695D665-6CDD-F74E-8BB8-7D5BFFEFDB6E}"/>
              </a:ext>
            </a:extLst>
          </p:cNvPr>
          <p:cNvCxnSpPr>
            <a:cxnSpLocks/>
          </p:cNvCxnSpPr>
          <p:nvPr/>
        </p:nvCxnSpPr>
        <p:spPr>
          <a:xfrm>
            <a:off x="894873" y="1444621"/>
            <a:ext cx="6966285" cy="0"/>
          </a:xfrm>
          <a:prstGeom prst="line">
            <a:avLst/>
          </a:prstGeom>
          <a:ln>
            <a:solidFill>
              <a:schemeClr val="bg1">
                <a:alpha val="47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87EB4784-AE9D-D14C-95D2-64D39669AC7D}"/>
              </a:ext>
            </a:extLst>
          </p:cNvPr>
          <p:cNvSpPr/>
          <p:nvPr/>
        </p:nvSpPr>
        <p:spPr>
          <a:xfrm>
            <a:off x="846496" y="2047308"/>
            <a:ext cx="77705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dirty="0">
                <a:solidFill>
                  <a:schemeClr val="bg1"/>
                </a:solidFill>
                <a:latin typeface="Montserrat" panose="00000500000000000000" pitchFamily="2" charset="0"/>
              </a:rPr>
              <a:t>Gli studenti vengono avvicinati ai 17 Obiettivi di Sviluppo Sostenibile </a:t>
            </a:r>
            <a:r>
              <a:rPr lang="it-IT" sz="1500" b="1" dirty="0">
                <a:solidFill>
                  <a:schemeClr val="bg1"/>
                </a:solidFill>
                <a:latin typeface="Montserrat" panose="00000500000000000000" pitchFamily="2" charset="0"/>
              </a:rPr>
              <a:t>dell’Agenda 2030 </a:t>
            </a:r>
            <a:r>
              <a:rPr lang="it-IT" sz="1500" dirty="0">
                <a:solidFill>
                  <a:schemeClr val="bg1"/>
                </a:solidFill>
                <a:latin typeface="Montserrat" panose="00000500000000000000" pitchFamily="2" charset="0"/>
              </a:rPr>
              <a:t>e sensibilizzati sui temi dell’</a:t>
            </a:r>
            <a:r>
              <a:rPr lang="it-IT" sz="1500" b="1" dirty="0">
                <a:solidFill>
                  <a:schemeClr val="bg1"/>
                </a:solidFill>
                <a:latin typeface="Montserrat" panose="00000500000000000000" pitchFamily="2" charset="0"/>
              </a:rPr>
              <a:t>educazione civica.</a:t>
            </a:r>
            <a:endParaRPr lang="it-IT" sz="15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F945B1AC-DD91-3241-93EB-35689DC371D1}"/>
              </a:ext>
            </a:extLst>
          </p:cNvPr>
          <p:cNvSpPr/>
          <p:nvPr/>
        </p:nvSpPr>
        <p:spPr>
          <a:xfrm>
            <a:off x="846497" y="3405391"/>
            <a:ext cx="78762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  <a:t>Esercitarsi a riconoscere le opportunità</a:t>
            </a:r>
          </a:p>
          <a:p>
            <a:pPr marL="285750" indent="-28575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  <a:t>Identificare i bisogni della comunità</a:t>
            </a:r>
          </a:p>
          <a:p>
            <a:pPr marL="285750" indent="-28575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  <a:t>Saper creare valore</a:t>
            </a:r>
          </a:p>
          <a:p>
            <a:pPr marL="285750" indent="-28575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FFFFFF"/>
                </a:solidFill>
                <a:latin typeface="Montserrat" panose="00000500000000000000" pitchFamily="2" charset="0"/>
              </a:rPr>
              <a:t>Credere nella propria capacità di raggiungere i risultati voluti</a:t>
            </a:r>
          </a:p>
        </p:txBody>
      </p:sp>
      <p:sp>
        <p:nvSpPr>
          <p:cNvPr id="13" name="Google Shape;148;p26">
            <a:extLst>
              <a:ext uri="{FF2B5EF4-FFF2-40B4-BE49-F238E27FC236}">
                <a16:creationId xmlns:a16="http://schemas.microsoft.com/office/drawing/2014/main" xmlns="" id="{D5081C1F-9C45-A74B-9987-6A6D657E0008}"/>
              </a:ext>
            </a:extLst>
          </p:cNvPr>
          <p:cNvSpPr txBox="1">
            <a:spLocks/>
          </p:cNvSpPr>
          <p:nvPr/>
        </p:nvSpPr>
        <p:spPr>
          <a:xfrm flipH="1">
            <a:off x="842685" y="2798915"/>
            <a:ext cx="8713038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eseva One"/>
              <a:buNone/>
              <a:defRPr sz="4800" b="0" i="0" u="none" strike="noStrike" cap="none">
                <a:solidFill>
                  <a:schemeClr val="accent3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pPr algn="l" defTabSz="1828800"/>
            <a:r>
              <a:rPr lang="it-IT" sz="1800" b="1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Obiettivi didattici</a:t>
            </a:r>
          </a:p>
        </p:txBody>
      </p:sp>
      <p:sp>
        <p:nvSpPr>
          <p:cNvPr id="12" name="Shape 591">
            <a:extLst>
              <a:ext uri="{FF2B5EF4-FFF2-40B4-BE49-F238E27FC236}">
                <a16:creationId xmlns:a16="http://schemas.microsoft.com/office/drawing/2014/main" xmlns="" id="{8BCFC261-8C57-7B42-93CF-121332AD6B1D}"/>
              </a:ext>
            </a:extLst>
          </p:cNvPr>
          <p:cNvSpPr/>
          <p:nvPr/>
        </p:nvSpPr>
        <p:spPr>
          <a:xfrm>
            <a:off x="232475" y="186306"/>
            <a:ext cx="8710048" cy="4770888"/>
          </a:xfrm>
          <a:prstGeom prst="rect">
            <a:avLst/>
          </a:prstGeom>
          <a:ln w="19050">
            <a:solidFill>
              <a:srgbClr val="FFFFFF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</a:pPr>
            <a:endParaRPr sz="1875"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21975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ook Marketing Campaign">
  <a:themeElements>
    <a:clrScheme name="Simple Light">
      <a:dk1>
        <a:srgbClr val="000000"/>
      </a:dk1>
      <a:lt1>
        <a:srgbClr val="F3F3F3"/>
      </a:lt1>
      <a:dk2>
        <a:srgbClr val="595959"/>
      </a:dk2>
      <a:lt2>
        <a:srgbClr val="EEEEEE"/>
      </a:lt2>
      <a:accent1>
        <a:srgbClr val="E9CAC5"/>
      </a:accent1>
      <a:accent2>
        <a:srgbClr val="D6D4E2"/>
      </a:accent2>
      <a:accent3>
        <a:srgbClr val="1B1464"/>
      </a:accent3>
      <a:accent4>
        <a:srgbClr val="D29589"/>
      </a:accent4>
      <a:accent5>
        <a:srgbClr val="E9CAC5"/>
      </a:accent5>
      <a:accent6>
        <a:srgbClr val="E7E5F1"/>
      </a:accent6>
      <a:hlink>
        <a:srgbClr val="534E8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0D32E7C42804343A23C763867284D96" ma:contentTypeVersion="9" ma:contentTypeDescription="Creare un nuovo documento." ma:contentTypeScope="" ma:versionID="7eda0f231e248f047d04aa45e8f27731">
  <xsd:schema xmlns:xsd="http://www.w3.org/2001/XMLSchema" xmlns:xs="http://www.w3.org/2001/XMLSchema" xmlns:p="http://schemas.microsoft.com/office/2006/metadata/properties" xmlns:ns2="b2b67e94-f608-4735-9409-06eb1fdf02ba" xmlns:ns3="bf372d7f-e133-43f1-b456-0d4c5d2991e5" targetNamespace="http://schemas.microsoft.com/office/2006/metadata/properties" ma:root="true" ma:fieldsID="866fcac7050243291df2db021f003407" ns2:_="" ns3:_="">
    <xsd:import namespace="b2b67e94-f608-4735-9409-06eb1fdf02ba"/>
    <xsd:import namespace="bf372d7f-e133-43f1-b456-0d4c5d2991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67e94-f608-4735-9409-06eb1fdf02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72d7f-e133-43f1-b456-0d4c5d2991e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23570A-41A2-4FA8-B373-53312B5EB95A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f372d7f-e133-43f1-b456-0d4c5d2991e5"/>
    <ds:schemaRef ds:uri="b2b67e94-f608-4735-9409-06eb1fdf02ba"/>
  </ds:schemaRefs>
</ds:datastoreItem>
</file>

<file path=customXml/itemProps2.xml><?xml version="1.0" encoding="utf-8"?>
<ds:datastoreItem xmlns:ds="http://schemas.openxmlformats.org/officeDocument/2006/customXml" ds:itemID="{A2E0A3E0-6631-4B5C-BBE7-135E291A8D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b67e94-f608-4735-9409-06eb1fdf02ba"/>
    <ds:schemaRef ds:uri="bf372d7f-e133-43f1-b456-0d4c5d2991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0D8D2C-EBDB-4F22-B715-382C8C7CC4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356</Words>
  <Application>Microsoft Office PowerPoint</Application>
  <PresentationFormat>Presentazione su schermo (16:9)</PresentationFormat>
  <Paragraphs>85</Paragraphs>
  <Slides>10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Book Marketing Campaign</vt:lpstr>
      <vt:lpstr>Diapositiva 1</vt:lpstr>
      <vt:lpstr>Diapositiva 2</vt:lpstr>
      <vt:lpstr>Diapositiva 3</vt:lpstr>
      <vt:lpstr>Diapositiva 4</vt:lpstr>
      <vt:lpstr>Diapositiva 5</vt:lpstr>
      <vt:lpstr>Modulo 1  Che valore ha un’idea?</vt:lpstr>
      <vt:lpstr>Modulo 2  Un mondo di opportunità</vt:lpstr>
      <vt:lpstr>Modulo 3  Progetta il tuo futuro</vt:lpstr>
      <vt:lpstr>Modulo 4  Energia sostenibile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Marketing Campaign</dc:title>
  <dc:creator>Utente</dc:creator>
  <cp:lastModifiedBy>digiorgio</cp:lastModifiedBy>
  <cp:revision>18</cp:revision>
  <dcterms:modified xsi:type="dcterms:W3CDTF">2020-11-12T16:20:19Z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0x01010060D32E7C42804343A23C763867284D96</vt:lpwstr>
  </property>
</Properties>
</file>