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87" r:id="rId2"/>
    <p:sldId id="372" r:id="rId3"/>
    <p:sldId id="353" r:id="rId4"/>
    <p:sldId id="354" r:id="rId5"/>
    <p:sldId id="359" r:id="rId6"/>
    <p:sldId id="356" r:id="rId7"/>
    <p:sldId id="363" r:id="rId8"/>
    <p:sldId id="364" r:id="rId9"/>
    <p:sldId id="365" r:id="rId10"/>
    <p:sldId id="366" r:id="rId11"/>
    <p:sldId id="367" r:id="rId12"/>
    <p:sldId id="368" r:id="rId13"/>
    <p:sldId id="338" r:id="rId14"/>
    <p:sldId id="361" r:id="rId15"/>
    <p:sldId id="373" r:id="rId16"/>
    <p:sldId id="374" r:id="rId17"/>
    <p:sldId id="375" r:id="rId18"/>
    <p:sldId id="376" r:id="rId19"/>
    <p:sldId id="377" r:id="rId20"/>
    <p:sldId id="378" r:id="rId21"/>
    <p:sldId id="369" r:id="rId22"/>
    <p:sldId id="256" r:id="rId23"/>
    <p:sldId id="262" r:id="rId24"/>
    <p:sldId id="281" r:id="rId25"/>
    <p:sldId id="290" r:id="rId26"/>
    <p:sldId id="285" r:id="rId27"/>
    <p:sldId id="291" r:id="rId28"/>
    <p:sldId id="283" r:id="rId29"/>
    <p:sldId id="286" r:id="rId30"/>
    <p:sldId id="292" r:id="rId31"/>
    <p:sldId id="266" r:id="rId32"/>
    <p:sldId id="267" r:id="rId33"/>
    <p:sldId id="279" r:id="rId34"/>
    <p:sldId id="280" r:id="rId35"/>
    <p:sldId id="260" r:id="rId36"/>
    <p:sldId id="268" r:id="rId37"/>
    <p:sldId id="302" r:id="rId38"/>
    <p:sldId id="271" r:id="rId39"/>
    <p:sldId id="303" r:id="rId40"/>
    <p:sldId id="304" r:id="rId41"/>
    <p:sldId id="269" r:id="rId42"/>
    <p:sldId id="314" r:id="rId43"/>
    <p:sldId id="312" r:id="rId44"/>
    <p:sldId id="313" r:id="rId45"/>
    <p:sldId id="305" r:id="rId46"/>
    <p:sldId id="306" r:id="rId47"/>
    <p:sldId id="273" r:id="rId48"/>
    <p:sldId id="275" r:id="rId49"/>
    <p:sldId id="276" r:id="rId50"/>
    <p:sldId id="274" r:id="rId51"/>
    <p:sldId id="307" r:id="rId52"/>
    <p:sldId id="310" r:id="rId53"/>
    <p:sldId id="308" r:id="rId54"/>
    <p:sldId id="278" r:id="rId55"/>
    <p:sldId id="311" r:id="rId56"/>
    <p:sldId id="371" r:id="rId57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al" initials="G" lastIdx="5" clrIdx="0"/>
  <p:cmAuthor id="1" name="Utente Windows" initials="U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FF"/>
    <a:srgbClr val="33C5FF"/>
    <a:srgbClr val="A40000"/>
    <a:srgbClr val="19BDFF"/>
    <a:srgbClr val="6F3505"/>
    <a:srgbClr val="582A04"/>
    <a:srgbClr val="9F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94" autoAdjust="0"/>
    <p:restoredTop sz="94139" autoAdjust="0"/>
  </p:normalViewPr>
  <p:slideViewPr>
    <p:cSldViewPr>
      <p:cViewPr varScale="1">
        <p:scale>
          <a:sx n="82" d="100"/>
          <a:sy n="82" d="100"/>
        </p:scale>
        <p:origin x="11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image" Target="../media/image72.svg"/><Relationship Id="rId1" Type="http://schemas.openxmlformats.org/officeDocument/2006/relationships/image" Target="../media/image71.png"/><Relationship Id="rId6" Type="http://schemas.openxmlformats.org/officeDocument/2006/relationships/image" Target="../media/image76.svg"/><Relationship Id="rId5" Type="http://schemas.openxmlformats.org/officeDocument/2006/relationships/image" Target="../media/image73.png"/><Relationship Id="rId4" Type="http://schemas.openxmlformats.org/officeDocument/2006/relationships/image" Target="../media/image7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4B62FE-82B9-47F9-A66C-45C7E9C494C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it-IT"/>
        </a:p>
      </dgm:t>
    </dgm:pt>
    <dgm:pt modelId="{D366087B-F7F7-438A-9338-C797914BE765}">
      <dgm:prSet phldrT="[Testo]"/>
      <dgm:spPr/>
      <dgm:t>
        <a:bodyPr/>
        <a:lstStyle/>
        <a:p>
          <a:pPr>
            <a:lnSpc>
              <a:spcPct val="100000"/>
            </a:lnSpc>
          </a:pPr>
          <a:r>
            <a:rPr lang="it-IT"/>
            <a:t>Priorità Europee</a:t>
          </a:r>
          <a:endParaRPr lang="it-IT" dirty="0"/>
        </a:p>
      </dgm:t>
    </dgm:pt>
    <dgm:pt modelId="{7976C2C2-AEE8-4ED4-A3EE-B0CB52285C21}" type="parTrans" cxnId="{F03E9C1C-B4AA-4C76-A53E-8C0612911CD0}">
      <dgm:prSet/>
      <dgm:spPr/>
      <dgm:t>
        <a:bodyPr/>
        <a:lstStyle/>
        <a:p>
          <a:endParaRPr lang="it-IT"/>
        </a:p>
      </dgm:t>
    </dgm:pt>
    <dgm:pt modelId="{575E9617-20FA-4E8F-A830-C8D6F09CE5DD}" type="sibTrans" cxnId="{F03E9C1C-B4AA-4C76-A53E-8C0612911CD0}">
      <dgm:prSet/>
      <dgm:spPr/>
      <dgm:t>
        <a:bodyPr/>
        <a:lstStyle/>
        <a:p>
          <a:endParaRPr lang="it-IT"/>
        </a:p>
      </dgm:t>
    </dgm:pt>
    <dgm:pt modelId="{88CADC79-A03F-42C7-8814-263704EB6D1D}">
      <dgm:prSet phldrT="[Testo]"/>
      <dgm:spPr/>
      <dgm:t>
        <a:bodyPr/>
        <a:lstStyle/>
        <a:p>
          <a:pPr>
            <a:lnSpc>
              <a:spcPct val="100000"/>
            </a:lnSpc>
          </a:pPr>
          <a:r>
            <a:rPr lang="it-IT"/>
            <a:t>Contesto Territoriale</a:t>
          </a:r>
          <a:endParaRPr lang="it-IT" dirty="0"/>
        </a:p>
      </dgm:t>
    </dgm:pt>
    <dgm:pt modelId="{25A766D2-5FDF-4CAB-9CFB-6EB033ED4863}" type="parTrans" cxnId="{83A1345F-395D-4DED-A066-60C4C543D9F3}">
      <dgm:prSet/>
      <dgm:spPr/>
      <dgm:t>
        <a:bodyPr/>
        <a:lstStyle/>
        <a:p>
          <a:endParaRPr lang="it-IT"/>
        </a:p>
      </dgm:t>
    </dgm:pt>
    <dgm:pt modelId="{76C78D33-2ADA-483A-9B14-B7E6AB7A857D}" type="sibTrans" cxnId="{83A1345F-395D-4DED-A066-60C4C543D9F3}">
      <dgm:prSet/>
      <dgm:spPr/>
      <dgm:t>
        <a:bodyPr/>
        <a:lstStyle/>
        <a:p>
          <a:endParaRPr lang="it-IT"/>
        </a:p>
      </dgm:t>
    </dgm:pt>
    <dgm:pt modelId="{BB0A5DF8-8DD5-4BA3-B44D-EA797894942E}">
      <dgm:prSet phldrT="[Testo]"/>
      <dgm:spPr/>
      <dgm:t>
        <a:bodyPr/>
        <a:lstStyle/>
        <a:p>
          <a:pPr>
            <a:lnSpc>
              <a:spcPct val="100000"/>
            </a:lnSpc>
          </a:pPr>
          <a:r>
            <a:rPr lang="it-IT"/>
            <a:t>Priorità della scuola</a:t>
          </a:r>
          <a:endParaRPr lang="it-IT" dirty="0"/>
        </a:p>
      </dgm:t>
    </dgm:pt>
    <dgm:pt modelId="{2FEF9125-497D-47FD-B155-00E926625009}" type="parTrans" cxnId="{16E89D2D-A1A6-4D93-BE55-43983893E9F0}">
      <dgm:prSet/>
      <dgm:spPr/>
      <dgm:t>
        <a:bodyPr/>
        <a:lstStyle/>
        <a:p>
          <a:endParaRPr lang="it-IT"/>
        </a:p>
      </dgm:t>
    </dgm:pt>
    <dgm:pt modelId="{9A36B32E-772B-43BF-90F6-8A3E9DBD7440}" type="sibTrans" cxnId="{16E89D2D-A1A6-4D93-BE55-43983893E9F0}">
      <dgm:prSet/>
      <dgm:spPr/>
      <dgm:t>
        <a:bodyPr/>
        <a:lstStyle/>
        <a:p>
          <a:endParaRPr lang="it-IT"/>
        </a:p>
      </dgm:t>
    </dgm:pt>
    <dgm:pt modelId="{C2753A39-E305-4205-B07C-87B001322302}">
      <dgm:prSet phldrT="[Testo]"/>
      <dgm:spPr/>
      <dgm:t>
        <a:bodyPr/>
        <a:lstStyle/>
        <a:p>
          <a:pPr>
            <a:lnSpc>
              <a:spcPct val="100000"/>
            </a:lnSpc>
          </a:pPr>
          <a:r>
            <a:rPr lang="it-IT"/>
            <a:t>Mo.VE</a:t>
          </a:r>
          <a:endParaRPr lang="it-IT" dirty="0"/>
        </a:p>
      </dgm:t>
    </dgm:pt>
    <dgm:pt modelId="{D27617C7-F9E5-42F7-94C3-A9F6899D030A}" type="parTrans" cxnId="{7E3035B7-FF50-4FF3-B9B7-B9A2131C8AC4}">
      <dgm:prSet/>
      <dgm:spPr/>
      <dgm:t>
        <a:bodyPr/>
        <a:lstStyle/>
        <a:p>
          <a:endParaRPr lang="it-IT"/>
        </a:p>
      </dgm:t>
    </dgm:pt>
    <dgm:pt modelId="{B1FDF412-3B55-41FB-B985-626FF7EAF176}" type="sibTrans" cxnId="{7E3035B7-FF50-4FF3-B9B7-B9A2131C8AC4}">
      <dgm:prSet/>
      <dgm:spPr/>
      <dgm:t>
        <a:bodyPr/>
        <a:lstStyle/>
        <a:p>
          <a:endParaRPr lang="it-IT"/>
        </a:p>
      </dgm:t>
    </dgm:pt>
    <dgm:pt modelId="{94A74539-6B76-47DC-B29A-15EE8D16B5BE}" type="pres">
      <dgm:prSet presAssocID="{CD4B62FE-82B9-47F9-A66C-45C7E9C494C5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11A3CD2-86A9-470F-A7C1-AC76B0CB118F}" type="pres">
      <dgm:prSet presAssocID="{D366087B-F7F7-438A-9338-C797914BE765}" presName="compNode" presStyleCnt="0"/>
      <dgm:spPr/>
    </dgm:pt>
    <dgm:pt modelId="{DCB37336-B94D-44D2-8F89-62F96317B87E}" type="pres">
      <dgm:prSet presAssocID="{D366087B-F7F7-438A-9338-C797914BE76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7E011E2-F31E-4F2C-AD2B-A3D7DE94D79B}" type="pres">
      <dgm:prSet presAssocID="{D366087B-F7F7-438A-9338-C797914BE765}" presName="spaceRect" presStyleCnt="0"/>
      <dgm:spPr/>
    </dgm:pt>
    <dgm:pt modelId="{CF024843-65CC-42FD-A114-8E160D9855DA}" type="pres">
      <dgm:prSet presAssocID="{D366087B-F7F7-438A-9338-C797914BE765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8A89D573-D8B1-4839-9C44-9FD215EA1AF9}" type="pres">
      <dgm:prSet presAssocID="{575E9617-20FA-4E8F-A830-C8D6F09CE5DD}" presName="sibTrans" presStyleCnt="0"/>
      <dgm:spPr/>
    </dgm:pt>
    <dgm:pt modelId="{B59AAEE0-E6E1-4AF6-8BDA-08F6BC0E973E}" type="pres">
      <dgm:prSet presAssocID="{88CADC79-A03F-42C7-8814-263704EB6D1D}" presName="compNode" presStyleCnt="0"/>
      <dgm:spPr/>
    </dgm:pt>
    <dgm:pt modelId="{B1B8FA53-BC62-4CDE-8B3C-97A31DD28F73}" type="pres">
      <dgm:prSet presAssocID="{88CADC79-A03F-42C7-8814-263704EB6D1D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sia-Australia"/>
        </a:ext>
      </dgm:extLst>
    </dgm:pt>
    <dgm:pt modelId="{91C4A612-3A39-4C9D-ABA1-915B89713281}" type="pres">
      <dgm:prSet presAssocID="{88CADC79-A03F-42C7-8814-263704EB6D1D}" presName="spaceRect" presStyleCnt="0"/>
      <dgm:spPr/>
    </dgm:pt>
    <dgm:pt modelId="{208005B7-31B9-490F-8AA9-D8DB3B263218}" type="pres">
      <dgm:prSet presAssocID="{88CADC79-A03F-42C7-8814-263704EB6D1D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3FB656F2-C2D3-4A48-BE84-FB06D17F5758}" type="pres">
      <dgm:prSet presAssocID="{76C78D33-2ADA-483A-9B14-B7E6AB7A857D}" presName="sibTrans" presStyleCnt="0"/>
      <dgm:spPr/>
    </dgm:pt>
    <dgm:pt modelId="{8D9DDD42-763E-4C9B-80FD-EC27ED80EC92}" type="pres">
      <dgm:prSet presAssocID="{BB0A5DF8-8DD5-4BA3-B44D-EA797894942E}" presName="compNode" presStyleCnt="0"/>
      <dgm:spPr/>
    </dgm:pt>
    <dgm:pt modelId="{7DC588AF-6C30-4D49-A66F-97CD758852D0}" type="pres">
      <dgm:prSet presAssocID="{BB0A5DF8-8DD5-4BA3-B44D-EA797894942E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3AB58DB-0968-45FB-B90C-9DC6AD1DC29D}" type="pres">
      <dgm:prSet presAssocID="{BB0A5DF8-8DD5-4BA3-B44D-EA797894942E}" presName="spaceRect" presStyleCnt="0"/>
      <dgm:spPr/>
    </dgm:pt>
    <dgm:pt modelId="{8EFB9CC1-BCF9-4D76-A018-07E4A7B4E8BA}" type="pres">
      <dgm:prSet presAssocID="{BB0A5DF8-8DD5-4BA3-B44D-EA797894942E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  <dgm:pt modelId="{273082F1-3DEA-4DC4-9845-0187FAF793D5}" type="pres">
      <dgm:prSet presAssocID="{9A36B32E-772B-43BF-90F6-8A3E9DBD7440}" presName="sibTrans" presStyleCnt="0"/>
      <dgm:spPr/>
    </dgm:pt>
    <dgm:pt modelId="{F6FDB702-5141-49A3-9D39-8AF7BA6CAD80}" type="pres">
      <dgm:prSet presAssocID="{C2753A39-E305-4205-B07C-87B001322302}" presName="compNode" presStyleCnt="0"/>
      <dgm:spPr/>
    </dgm:pt>
    <dgm:pt modelId="{64752BFD-F763-4595-95DA-030F03BBDF69}" type="pres">
      <dgm:prSet presAssocID="{C2753A39-E305-4205-B07C-87B00132230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F806A39D-E25D-4813-93EB-46B4BB085BB9}" type="pres">
      <dgm:prSet presAssocID="{C2753A39-E305-4205-B07C-87B001322302}" presName="spaceRect" presStyleCnt="0"/>
      <dgm:spPr/>
    </dgm:pt>
    <dgm:pt modelId="{BCCA9E73-F8EF-4013-862B-50008BF59575}" type="pres">
      <dgm:prSet presAssocID="{C2753A39-E305-4205-B07C-87B001322302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A98E068-57C5-4361-890B-F13BADED2E05}" type="presOf" srcId="{C2753A39-E305-4205-B07C-87B001322302}" destId="{BCCA9E73-F8EF-4013-862B-50008BF59575}" srcOrd="0" destOrd="0" presId="urn:microsoft.com/office/officeart/2018/2/layout/IconLabelList"/>
    <dgm:cxn modelId="{01FC9EBD-1F97-401D-B847-D5AA7E874B60}" type="presOf" srcId="{CD4B62FE-82B9-47F9-A66C-45C7E9C494C5}" destId="{94A74539-6B76-47DC-B29A-15EE8D16B5BE}" srcOrd="0" destOrd="0" presId="urn:microsoft.com/office/officeart/2018/2/layout/IconLabelList"/>
    <dgm:cxn modelId="{83A1345F-395D-4DED-A066-60C4C543D9F3}" srcId="{CD4B62FE-82B9-47F9-A66C-45C7E9C494C5}" destId="{88CADC79-A03F-42C7-8814-263704EB6D1D}" srcOrd="1" destOrd="0" parTransId="{25A766D2-5FDF-4CAB-9CFB-6EB033ED4863}" sibTransId="{76C78D33-2ADA-483A-9B14-B7E6AB7A857D}"/>
    <dgm:cxn modelId="{16E89D2D-A1A6-4D93-BE55-43983893E9F0}" srcId="{CD4B62FE-82B9-47F9-A66C-45C7E9C494C5}" destId="{BB0A5DF8-8DD5-4BA3-B44D-EA797894942E}" srcOrd="2" destOrd="0" parTransId="{2FEF9125-497D-47FD-B155-00E926625009}" sibTransId="{9A36B32E-772B-43BF-90F6-8A3E9DBD7440}"/>
    <dgm:cxn modelId="{BB484858-C13C-426C-BBC2-FC8C11E99CD0}" type="presOf" srcId="{BB0A5DF8-8DD5-4BA3-B44D-EA797894942E}" destId="{8EFB9CC1-BCF9-4D76-A018-07E4A7B4E8BA}" srcOrd="0" destOrd="0" presId="urn:microsoft.com/office/officeart/2018/2/layout/IconLabelList"/>
    <dgm:cxn modelId="{F03E9C1C-B4AA-4C76-A53E-8C0612911CD0}" srcId="{CD4B62FE-82B9-47F9-A66C-45C7E9C494C5}" destId="{D366087B-F7F7-438A-9338-C797914BE765}" srcOrd="0" destOrd="0" parTransId="{7976C2C2-AEE8-4ED4-A3EE-B0CB52285C21}" sibTransId="{575E9617-20FA-4E8F-A830-C8D6F09CE5DD}"/>
    <dgm:cxn modelId="{7E3035B7-FF50-4FF3-B9B7-B9A2131C8AC4}" srcId="{CD4B62FE-82B9-47F9-A66C-45C7E9C494C5}" destId="{C2753A39-E305-4205-B07C-87B001322302}" srcOrd="3" destOrd="0" parTransId="{D27617C7-F9E5-42F7-94C3-A9F6899D030A}" sibTransId="{B1FDF412-3B55-41FB-B985-626FF7EAF176}"/>
    <dgm:cxn modelId="{EEDACF13-F7FF-4D5E-98E3-72A7F313C1DB}" type="presOf" srcId="{D366087B-F7F7-438A-9338-C797914BE765}" destId="{CF024843-65CC-42FD-A114-8E160D9855DA}" srcOrd="0" destOrd="0" presId="urn:microsoft.com/office/officeart/2018/2/layout/IconLabelList"/>
    <dgm:cxn modelId="{8D838592-481F-40C9-89B6-2074C50FFCD8}" type="presOf" srcId="{88CADC79-A03F-42C7-8814-263704EB6D1D}" destId="{208005B7-31B9-490F-8AA9-D8DB3B263218}" srcOrd="0" destOrd="0" presId="urn:microsoft.com/office/officeart/2018/2/layout/IconLabelList"/>
    <dgm:cxn modelId="{B5942E13-E087-4A8E-A24F-AA57BDF0321E}" type="presParOf" srcId="{94A74539-6B76-47DC-B29A-15EE8D16B5BE}" destId="{C11A3CD2-86A9-470F-A7C1-AC76B0CB118F}" srcOrd="0" destOrd="0" presId="urn:microsoft.com/office/officeart/2018/2/layout/IconLabelList"/>
    <dgm:cxn modelId="{1353316F-D64F-4002-92A0-028A447E2CF9}" type="presParOf" srcId="{C11A3CD2-86A9-470F-A7C1-AC76B0CB118F}" destId="{DCB37336-B94D-44D2-8F89-62F96317B87E}" srcOrd="0" destOrd="0" presId="urn:microsoft.com/office/officeart/2018/2/layout/IconLabelList"/>
    <dgm:cxn modelId="{02BB5C49-BD41-43ED-987A-EE8DA53A9DB5}" type="presParOf" srcId="{C11A3CD2-86A9-470F-A7C1-AC76B0CB118F}" destId="{17E011E2-F31E-4F2C-AD2B-A3D7DE94D79B}" srcOrd="1" destOrd="0" presId="urn:microsoft.com/office/officeart/2018/2/layout/IconLabelList"/>
    <dgm:cxn modelId="{96596686-EBCF-49D7-B0BB-79CBA6D5354B}" type="presParOf" srcId="{C11A3CD2-86A9-470F-A7C1-AC76B0CB118F}" destId="{CF024843-65CC-42FD-A114-8E160D9855DA}" srcOrd="2" destOrd="0" presId="urn:microsoft.com/office/officeart/2018/2/layout/IconLabelList"/>
    <dgm:cxn modelId="{FAA0487A-5663-4480-ADAE-099F3566E9FE}" type="presParOf" srcId="{94A74539-6B76-47DC-B29A-15EE8D16B5BE}" destId="{8A89D573-D8B1-4839-9C44-9FD215EA1AF9}" srcOrd="1" destOrd="0" presId="urn:microsoft.com/office/officeart/2018/2/layout/IconLabelList"/>
    <dgm:cxn modelId="{7BB023B5-C0D5-4C8D-9098-E2B8828D7DBA}" type="presParOf" srcId="{94A74539-6B76-47DC-B29A-15EE8D16B5BE}" destId="{B59AAEE0-E6E1-4AF6-8BDA-08F6BC0E973E}" srcOrd="2" destOrd="0" presId="urn:microsoft.com/office/officeart/2018/2/layout/IconLabelList"/>
    <dgm:cxn modelId="{D0A9A25B-95DA-488D-81BC-A3F643FE937A}" type="presParOf" srcId="{B59AAEE0-E6E1-4AF6-8BDA-08F6BC0E973E}" destId="{B1B8FA53-BC62-4CDE-8B3C-97A31DD28F73}" srcOrd="0" destOrd="0" presId="urn:microsoft.com/office/officeart/2018/2/layout/IconLabelList"/>
    <dgm:cxn modelId="{320744AE-6C91-46C9-940E-6D66F8EAD9CF}" type="presParOf" srcId="{B59AAEE0-E6E1-4AF6-8BDA-08F6BC0E973E}" destId="{91C4A612-3A39-4C9D-ABA1-915B89713281}" srcOrd="1" destOrd="0" presId="urn:microsoft.com/office/officeart/2018/2/layout/IconLabelList"/>
    <dgm:cxn modelId="{5385EB4D-D1E0-4ED3-9F92-4C9DECCF47AC}" type="presParOf" srcId="{B59AAEE0-E6E1-4AF6-8BDA-08F6BC0E973E}" destId="{208005B7-31B9-490F-8AA9-D8DB3B263218}" srcOrd="2" destOrd="0" presId="urn:microsoft.com/office/officeart/2018/2/layout/IconLabelList"/>
    <dgm:cxn modelId="{42761282-CC96-4763-B079-DA8D3DE8C8A7}" type="presParOf" srcId="{94A74539-6B76-47DC-B29A-15EE8D16B5BE}" destId="{3FB656F2-C2D3-4A48-BE84-FB06D17F5758}" srcOrd="3" destOrd="0" presId="urn:microsoft.com/office/officeart/2018/2/layout/IconLabelList"/>
    <dgm:cxn modelId="{21325272-9EEB-4269-8FA0-5A9F6291B4B4}" type="presParOf" srcId="{94A74539-6B76-47DC-B29A-15EE8D16B5BE}" destId="{8D9DDD42-763E-4C9B-80FD-EC27ED80EC92}" srcOrd="4" destOrd="0" presId="urn:microsoft.com/office/officeart/2018/2/layout/IconLabelList"/>
    <dgm:cxn modelId="{5BAA5917-FA82-4322-8B4C-BF21E3A0AF28}" type="presParOf" srcId="{8D9DDD42-763E-4C9B-80FD-EC27ED80EC92}" destId="{7DC588AF-6C30-4D49-A66F-97CD758852D0}" srcOrd="0" destOrd="0" presId="urn:microsoft.com/office/officeart/2018/2/layout/IconLabelList"/>
    <dgm:cxn modelId="{05AF2AC0-7FBE-451C-8F73-B4D269349C98}" type="presParOf" srcId="{8D9DDD42-763E-4C9B-80FD-EC27ED80EC92}" destId="{93AB58DB-0968-45FB-B90C-9DC6AD1DC29D}" srcOrd="1" destOrd="0" presId="urn:microsoft.com/office/officeart/2018/2/layout/IconLabelList"/>
    <dgm:cxn modelId="{E5E7BB4D-A3D4-479C-9594-1304D2A52F03}" type="presParOf" srcId="{8D9DDD42-763E-4C9B-80FD-EC27ED80EC92}" destId="{8EFB9CC1-BCF9-4D76-A018-07E4A7B4E8BA}" srcOrd="2" destOrd="0" presId="urn:microsoft.com/office/officeart/2018/2/layout/IconLabelList"/>
    <dgm:cxn modelId="{57B37CFB-B7A2-465D-A8D3-7778C8DB0967}" type="presParOf" srcId="{94A74539-6B76-47DC-B29A-15EE8D16B5BE}" destId="{273082F1-3DEA-4DC4-9845-0187FAF793D5}" srcOrd="5" destOrd="0" presId="urn:microsoft.com/office/officeart/2018/2/layout/IconLabelList"/>
    <dgm:cxn modelId="{F61D4373-8854-40E6-B48D-06B0FBF33151}" type="presParOf" srcId="{94A74539-6B76-47DC-B29A-15EE8D16B5BE}" destId="{F6FDB702-5141-49A3-9D39-8AF7BA6CAD80}" srcOrd="6" destOrd="0" presId="urn:microsoft.com/office/officeart/2018/2/layout/IconLabelList"/>
    <dgm:cxn modelId="{D5FCC539-7572-46A0-A8ED-D253FDF1D654}" type="presParOf" srcId="{F6FDB702-5141-49A3-9D39-8AF7BA6CAD80}" destId="{64752BFD-F763-4595-95DA-030F03BBDF69}" srcOrd="0" destOrd="0" presId="urn:microsoft.com/office/officeart/2018/2/layout/IconLabelList"/>
    <dgm:cxn modelId="{22EFF22A-2E99-4F13-8E98-DF4CF208D6C4}" type="presParOf" srcId="{F6FDB702-5141-49A3-9D39-8AF7BA6CAD80}" destId="{F806A39D-E25D-4813-93EB-46B4BB085BB9}" srcOrd="1" destOrd="0" presId="urn:microsoft.com/office/officeart/2018/2/layout/IconLabelList"/>
    <dgm:cxn modelId="{63CB95D9-17CA-4790-AB59-FE267885A7D6}" type="presParOf" srcId="{F6FDB702-5141-49A3-9D39-8AF7BA6CAD80}" destId="{BCCA9E73-F8EF-4013-862B-50008BF5957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93854-8297-4652-B996-7920FFB248DC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B3210-7BE0-4327-A635-8812A5F00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776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BD865-6235-44D0-A128-C3B7A23CC768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3963B-A7E9-4DEE-AC96-6D3A1A37A1B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68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76456" y="6492875"/>
            <a:ext cx="397018" cy="365125"/>
          </a:xfrm>
        </p:spPr>
        <p:txBody>
          <a:bodyPr/>
          <a:lstStyle/>
          <a:p>
            <a:fld id="{61EEFCFB-4D2C-4908-8B38-134741C9FA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407867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9CC6096-7706-49F6-A273-49816592D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0BF7B96-1A3B-47D0-809D-704778F8B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943E6C2-BF8B-4D9B-B5C8-30481F1B1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7EE2-CBF6-4BA6-A756-760746AE75DA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A4A4937-AC05-4C0A-9795-D1BCDDECB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FDFDCD2-985C-4E02-B2DE-052A80B2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EA3E7-3082-4197-BA7A-FBC1C49817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043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30764913-429A-42FC-B2EF-D491AFFF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62D18-ECCE-4A6A-B6C4-662ECFA91EEB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DFD5C5A8-EBAA-472A-A8A3-8253B53B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A44EEBBA-304F-4ECD-88E5-982B79B0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B85A0-D788-4D69-BD55-E8DBE3B1E9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95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FCFB-4D2C-4908-8B38-134741C9FAC7}" type="slidenum">
              <a:rPr lang="it-IT" smtClean="0"/>
              <a:t>‹N›</a:t>
            </a:fld>
            <a:endParaRPr lang="it-IT"/>
          </a:p>
        </p:txBody>
      </p:sp>
      <p:cxnSp>
        <p:nvCxnSpPr>
          <p:cNvPr id="18" name="Connettore 1 17"/>
          <p:cNvCxnSpPr/>
          <p:nvPr userDrawn="1"/>
        </p:nvCxnSpPr>
        <p:spPr>
          <a:xfrm>
            <a:off x="0" y="779486"/>
            <a:ext cx="9144000" cy="0"/>
          </a:xfrm>
          <a:prstGeom prst="line">
            <a:avLst/>
          </a:prstGeom>
          <a:ln>
            <a:solidFill>
              <a:srgbClr val="19BDFF"/>
            </a:solidFill>
          </a:ln>
          <a:effectLst>
            <a:innerShdw blurRad="63500" dist="50800" dir="5400000">
              <a:schemeClr val="tx2">
                <a:lumMod val="60000"/>
                <a:lumOff val="40000"/>
                <a:alpha val="50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/>
          <p:cNvGrpSpPr/>
          <p:nvPr userDrawn="1"/>
        </p:nvGrpSpPr>
        <p:grpSpPr>
          <a:xfrm>
            <a:off x="591591" y="0"/>
            <a:ext cx="7945023" cy="757332"/>
            <a:chOff x="379212" y="21941"/>
            <a:chExt cx="7945023" cy="757332"/>
          </a:xfrm>
        </p:grpSpPr>
        <p:pic>
          <p:nvPicPr>
            <p:cNvPr id="13" name="Picture 3"/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19872" y="21942"/>
              <a:ext cx="1600525" cy="757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301201" y="21941"/>
              <a:ext cx="2023034" cy="757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/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79212" y="21942"/>
              <a:ext cx="2219948" cy="757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49" y="6167708"/>
            <a:ext cx="3079777" cy="645667"/>
          </a:xfrm>
          <a:prstGeom prst="rect">
            <a:avLst/>
          </a:prstGeom>
        </p:spPr>
      </p:pic>
      <p:cxnSp>
        <p:nvCxnSpPr>
          <p:cNvPr id="14" name="Connettore 1 13"/>
          <p:cNvCxnSpPr/>
          <p:nvPr userDrawn="1"/>
        </p:nvCxnSpPr>
        <p:spPr>
          <a:xfrm>
            <a:off x="0" y="6021288"/>
            <a:ext cx="9180512" cy="0"/>
          </a:xfrm>
          <a:prstGeom prst="line">
            <a:avLst/>
          </a:prstGeom>
          <a:ln w="50800" cmpd="dbl">
            <a:solidFill>
              <a:srgbClr val="19BDFF"/>
            </a:solidFill>
          </a:ln>
          <a:effectLst>
            <a:innerShdw blurRad="63500" dist="50800" dir="5400000">
              <a:schemeClr val="tx2">
                <a:lumMod val="60000"/>
                <a:lumOff val="40000"/>
                <a:alpha val="50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73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daZH2epyt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2.emf"/><Relationship Id="rId7" Type="http://schemas.openxmlformats.org/officeDocument/2006/relationships/image" Target="../media/image7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7" Type="http://schemas.openxmlformats.org/officeDocument/2006/relationships/image" Target="../media/image6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88.jpeg"/><Relationship Id="rId4" Type="http://schemas.openxmlformats.org/officeDocument/2006/relationships/image" Target="../media/image87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jpg"/><Relationship Id="rId4" Type="http://schemas.openxmlformats.org/officeDocument/2006/relationships/image" Target="../media/image9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isultati immagini per anpal servizi">
            <a:extLst>
              <a:ext uri="{FF2B5EF4-FFF2-40B4-BE49-F238E27FC236}">
                <a16:creationId xmlns:a16="http://schemas.microsoft.com/office/drawing/2014/main" xmlns="" id="{F5C617F1-0A53-4742-A679-18E1622A5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18128"/>
            <a:ext cx="3419872" cy="191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1</a:t>
            </a:fld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539552" y="2024844"/>
            <a:ext cx="7772400" cy="2808311"/>
          </a:xfrm>
        </p:spPr>
        <p:txBody>
          <a:bodyPr/>
          <a:lstStyle/>
          <a:p>
            <a:pPr algn="l"/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Studiare e Lavorare all’estero…con le Camere di Commercio italiane all’estero si può</a:t>
            </a: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400" dirty="0"/>
              <a:t>Michele Torre 						Roberto Tropea</a:t>
            </a:r>
            <a:br>
              <a:rPr lang="it-IT" sz="1400" dirty="0"/>
            </a:br>
            <a:r>
              <a:rPr lang="it-IT" sz="1400" dirty="0"/>
              <a:t>Maria Grazia Coppola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1EA951BD-436D-48B1-907E-13A0B54273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1128"/>
            <a:ext cx="2448273" cy="44514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284169" y="5196104"/>
            <a:ext cx="21621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Verona, 29 novembre 2019</a:t>
            </a:r>
          </a:p>
        </p:txBody>
      </p:sp>
    </p:spTree>
    <p:extLst>
      <p:ext uri="{BB962C8B-B14F-4D97-AF65-F5344CB8AC3E}">
        <p14:creationId xmlns:p14="http://schemas.microsoft.com/office/powerpoint/2010/main" val="2240712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rm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in Danimarca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21" y="1386930"/>
            <a:ext cx="846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agrari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pic>
        <p:nvPicPr>
          <p:cNvPr id="9" name="Picture 10" descr="Risultati immagini per agrario">
            <a:extLst>
              <a:ext uri="{FF2B5EF4-FFF2-40B4-BE49-F238E27FC236}">
                <a16:creationId xmlns:a16="http://schemas.microsoft.com/office/drawing/2014/main" xmlns="" id="{39FB2A4E-AAB4-4446-9C8A-567C8C4C4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77" y="2271432"/>
            <a:ext cx="3838902" cy="1708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474DB29A-37CF-4DE8-A87D-B24B09B3BBD4}"/>
              </a:ext>
            </a:extLst>
          </p:cNvPr>
          <p:cNvSpPr txBox="1"/>
          <p:nvPr/>
        </p:nvSpPr>
        <p:spPr>
          <a:xfrm>
            <a:off x="3672800" y="5048948"/>
            <a:ext cx="1966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Agrario</a:t>
            </a:r>
          </a:p>
        </p:txBody>
      </p:sp>
      <p:pic>
        <p:nvPicPr>
          <p:cNvPr id="2050" name="Picture 2" descr="Risultati immagini per agrario">
            <a:extLst>
              <a:ext uri="{FF2B5EF4-FFF2-40B4-BE49-F238E27FC236}">
                <a16:creationId xmlns:a16="http://schemas.microsoft.com/office/drawing/2014/main" xmlns="" id="{6D03696C-0221-4716-8019-95C65C55D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3730309" cy="2043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71469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91440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Italo-Ellenica di Salonicco e          Italo-Ellenica di Atene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84669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dei </a:t>
            </a:r>
            <a:r>
              <a:rPr lang="it-IT" b="1" dirty="0">
                <a:solidFill>
                  <a:srgbClr val="FF0000"/>
                </a:solidFill>
              </a:rPr>
              <a:t>licei classici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A038051A-2128-4CA5-B1B7-5CFED3AF8095}"/>
              </a:ext>
            </a:extLst>
          </p:cNvPr>
          <p:cNvSpPr txBox="1"/>
          <p:nvPr/>
        </p:nvSpPr>
        <p:spPr>
          <a:xfrm>
            <a:off x="395536" y="5373216"/>
            <a:ext cx="3968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spc="80" dirty="0">
                <a:solidFill>
                  <a:srgbClr val="A62C38"/>
                </a:solidFill>
                <a:latin typeface="Trebuchet MS"/>
              </a:rPr>
              <a:t>Settore turistico museale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8" name="Picture 4" descr="Risultati immagini per alternanza scuola lavoro mus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73276"/>
            <a:ext cx="4752528" cy="2330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7220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</a:t>
            </a:r>
            <a:r>
              <a:rPr lang="it-IT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Belgo</a:t>
            </a:r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-Italiana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-14370" y="1427932"/>
            <a:ext cx="9158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tecnici commerciali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474DB29A-37CF-4DE8-A87D-B24B09B3BBD4}"/>
              </a:ext>
            </a:extLst>
          </p:cNvPr>
          <p:cNvSpPr txBox="1"/>
          <p:nvPr/>
        </p:nvSpPr>
        <p:spPr>
          <a:xfrm>
            <a:off x="179512" y="5002490"/>
            <a:ext cx="417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gestionale: rendicontazione progetti europei</a:t>
            </a:r>
          </a:p>
        </p:txBody>
      </p:sp>
      <p:pic>
        <p:nvPicPr>
          <p:cNvPr id="4098" name="Picture 2" descr="Risultati immagini per rendicontazione progetti europei">
            <a:extLst>
              <a:ext uri="{FF2B5EF4-FFF2-40B4-BE49-F238E27FC236}">
                <a16:creationId xmlns:a16="http://schemas.microsoft.com/office/drawing/2014/main" xmlns="" id="{DF8E058E-1766-4B89-8210-EF77478CE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02822"/>
            <a:ext cx="4616526" cy="3072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Stella a 5 punte 7"/>
          <p:cNvSpPr/>
          <p:nvPr/>
        </p:nvSpPr>
        <p:spPr>
          <a:xfrm>
            <a:off x="7915423" y="908720"/>
            <a:ext cx="432048" cy="4337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982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rmAutofit/>
          </a:bodyPr>
          <a:lstStyle/>
          <a:p>
            <a:pPr algn="l"/>
            <a:r>
              <a:rPr lang="it-IT" sz="27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Camera di Commercio Italo-Maltese</a:t>
            </a:r>
            <a:endParaRPr lang="it-IT" sz="27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251520" y="4333453"/>
            <a:ext cx="554448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Tre studenti dell’Istituto Alberghiero De Cecco di Pescara selezionati per uno stage a Malta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Commissione di selezione composta da giornaliste enogastronomiche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Ristornate italiano a Malta «Il Ponte»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Opportunità di lavoro stagionale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478818AB-B02C-4477-AB91-B9E79C77C56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3355479" cy="4025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DBD5BD59-58AF-4A78-B489-646CF29B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64" y="1987093"/>
            <a:ext cx="4087811" cy="22023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41277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Collaborazione tra CCIAA Chieti-Pescara e gli </a:t>
            </a:r>
            <a:r>
              <a:rPr lang="it-IT" b="1" dirty="0">
                <a:solidFill>
                  <a:srgbClr val="FF0000"/>
                </a:solidFill>
              </a:rPr>
              <a:t>istituti alberghieri</a:t>
            </a:r>
          </a:p>
        </p:txBody>
      </p:sp>
    </p:spTree>
    <p:extLst>
      <p:ext uri="{BB962C8B-B14F-4D97-AF65-F5344CB8AC3E}">
        <p14:creationId xmlns:p14="http://schemas.microsoft.com/office/powerpoint/2010/main" val="457113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685800" y="2060849"/>
            <a:ext cx="7772400" cy="2808311"/>
          </a:xfrm>
        </p:spPr>
        <p:txBody>
          <a:bodyPr/>
          <a:lstStyle/>
          <a:p>
            <a: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Camera di Commercio italiana per la Germania</a:t>
            </a:r>
            <a:b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(Berlino, Francoforte, Lipsia)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Francesco Schapira, Project Manager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Verona, 29 novembre 2019</a:t>
            </a:r>
            <a:endParaRPr lang="it-IT" sz="1600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9" y="5154758"/>
            <a:ext cx="3187677" cy="7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88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520" y="764704"/>
            <a:ext cx="6840760" cy="648071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INDICE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488832" cy="3456384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Cos’è ITKAM</a:t>
            </a:r>
          </a:p>
          <a:p>
            <a:pPr algn="l"/>
            <a:endParaRPr lang="it-IT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Ruolo di ITKAM nei PCTO</a:t>
            </a:r>
          </a:p>
          <a:p>
            <a:pPr algn="l"/>
            <a:endParaRPr lang="it-IT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  <a:p>
            <a:pPr algn="l"/>
            <a:endParaRPr lang="de-DE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Video</a:t>
            </a:r>
          </a:p>
          <a:p>
            <a:pPr algn="l"/>
            <a:endParaRPr lang="it-IT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16079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961200" y="1582502"/>
            <a:ext cx="4896544" cy="3528392"/>
          </a:xfrm>
        </p:spPr>
        <p:txBody>
          <a:bodyPr/>
          <a:lstStyle/>
          <a:p>
            <a:pPr algn="l"/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Fondata da un gruppo di imprenditori italiani e tedeschi con lo scopo di incrementare le relazioni commerciali tra i due Paesi.</a:t>
            </a:r>
          </a:p>
          <a:p>
            <a:pPr algn="l"/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Obbiettivi principali: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PROMOZIONE DEL SISTEMA ITALIA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SUPPORTO ALL‘IMPRESA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NETWORKING ITALO-TEDESCO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COS‘È ITKAM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68760"/>
            <a:ext cx="3133616" cy="3651821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127222" y="5198318"/>
            <a:ext cx="7848872" cy="4526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SEDI: FRANCOFORTE SUL MENO, BERLINO, LIPSIA</a:t>
            </a:r>
          </a:p>
        </p:txBody>
      </p:sp>
    </p:spTree>
    <p:extLst>
      <p:ext uri="{BB962C8B-B14F-4D97-AF65-F5344CB8AC3E}">
        <p14:creationId xmlns:p14="http://schemas.microsoft.com/office/powerpoint/2010/main" val="3325457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7992888" cy="3744416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Gestione del transfer, alloggio e abbonamento dei mezzi pubblici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Individuazione delle aziende e intermediazione con le stesse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 err="1">
                <a:solidFill>
                  <a:schemeClr val="tx2">
                    <a:lumMod val="75000"/>
                  </a:schemeClr>
                </a:solidFill>
              </a:rPr>
              <a:t>Induction</a:t>
            </a: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 iniziale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Servizio di tutoraggio (no h24)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Accompagnamento in loco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RUOLO DI ITKAM NEI PCTO</a:t>
            </a:r>
          </a:p>
        </p:txBody>
      </p:sp>
    </p:spTree>
    <p:extLst>
      <p:ext uri="{BB962C8B-B14F-4D97-AF65-F5344CB8AC3E}">
        <p14:creationId xmlns:p14="http://schemas.microsoft.com/office/powerpoint/2010/main" val="3825215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496944" cy="4464496"/>
          </a:xfrm>
        </p:spPr>
        <p:txBody>
          <a:bodyPr/>
          <a:lstStyle/>
          <a:p>
            <a:pPr algn="l"/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“Ho potuto vedere e sviluppare le mie idee, mi hanno fatto capire come un ragazzo, di qualsiasi età, possa sviluppare le proprie idee e possa concretizzarle” – Domenico, 17 anni da Napoli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               ITIS E. Barsanti di Napoli</a:t>
            </a: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	               a Berlino 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433"/>
          <a:stretch/>
        </p:blipFill>
        <p:spPr>
          <a:xfrm>
            <a:off x="3861771" y="2852936"/>
            <a:ext cx="4841326" cy="29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58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640960" cy="4739656"/>
          </a:xfrm>
        </p:spPr>
        <p:txBody>
          <a:bodyPr/>
          <a:lstStyle/>
          <a:p>
            <a:pPr algn="l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“Io penso che dopo il primo giorno poi ci si abitua piano piano al ritmo e alla fine si finisce col divertirsi, quindi è un’esperienza che consiglio veramente molto”       – Stefano </a:t>
            </a:r>
          </a:p>
          <a:p>
            <a:pPr algn="l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“Questo progetto è una vera possibilità di mettere le ali, di avere un po' di autonomia in più e di “mettere il naso” nel mondo del lavoro” – Professoressa </a:t>
            </a:r>
          </a:p>
          <a:p>
            <a:pPr algn="l"/>
            <a:endParaRPr lang="it-IT" sz="20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 Liceo Giovanni Meli di Palermo</a:t>
            </a:r>
          </a:p>
          <a:p>
            <a:pPr algn="r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a Colonia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140968"/>
            <a:ext cx="5616624" cy="272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73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Risultati immagini per anpal servizi">
            <a:extLst>
              <a:ext uri="{FF2B5EF4-FFF2-40B4-BE49-F238E27FC236}">
                <a16:creationId xmlns:a16="http://schemas.microsoft.com/office/drawing/2014/main" xmlns="" id="{F5C617F1-0A53-4742-A679-18E1622A5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952" y="3560922"/>
            <a:ext cx="3419872" cy="191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2</a:t>
            </a:fld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326232" y="1892922"/>
            <a:ext cx="7772400" cy="2808311"/>
          </a:xfrm>
        </p:spPr>
        <p:txBody>
          <a:bodyPr/>
          <a:lstStyle/>
          <a:p>
            <a:pPr algn="l"/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creazione del Network pubblico-privato atto a favorire la Transizione Scuola Lavoro &amp; i PCTO per acquisizione di competenze trasversali, orientamento al lavoro, fino al DUALE</a:t>
            </a:r>
            <a:b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it-IT" sz="1400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284169" y="5196104"/>
            <a:ext cx="21621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Verona, 29 novembre 2019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22C10889-5A40-48D6-8065-F388479D28CA}"/>
              </a:ext>
            </a:extLst>
          </p:cNvPr>
          <p:cNvSpPr/>
          <p:nvPr/>
        </p:nvSpPr>
        <p:spPr>
          <a:xfrm>
            <a:off x="326232" y="3895307"/>
            <a:ext cx="4572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/>
              <a:t>Roberto Tropea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402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VIDEO</a:t>
            </a:r>
          </a:p>
        </p:txBody>
      </p:sp>
      <p:pic>
        <p:nvPicPr>
          <p:cNvPr id="2" name="ddaZH2epyt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1560" y="1484784"/>
            <a:ext cx="7776864" cy="437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5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685800" y="2060849"/>
            <a:ext cx="7772400" cy="2808311"/>
          </a:xfrm>
        </p:spPr>
        <p:txBody>
          <a:bodyPr/>
          <a:lstStyle/>
          <a:p>
            <a: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Mo.VE</a:t>
            </a:r>
            <a:b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Mobility</a:t>
            </a: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VET in Europe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Barbara Costantini, IIS Benedetto Castelli - Brescia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Verona, 29 novembre 2019</a:t>
            </a:r>
            <a:endParaRPr lang="it-IT" sz="1600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2" descr="Risultati immagini per job orienta 20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225121"/>
            <a:ext cx="4259756" cy="72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17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F0BE2D-4F58-4FF4-B1D8-27E93B182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163035"/>
            <a:ext cx="6858000" cy="940910"/>
          </a:xfrm>
        </p:spPr>
        <p:txBody>
          <a:bodyPr/>
          <a:lstStyle/>
          <a:p>
            <a:r>
              <a:rPr lang="it-IT" b="1" dirty="0" err="1">
                <a:solidFill>
                  <a:srgbClr val="003499"/>
                </a:solidFill>
              </a:rPr>
              <a:t>Mobility</a:t>
            </a:r>
            <a:r>
              <a:rPr lang="it-IT" b="1" dirty="0">
                <a:solidFill>
                  <a:srgbClr val="003499"/>
                </a:solidFill>
              </a:rPr>
              <a:t> for VET in Europe</a:t>
            </a:r>
          </a:p>
        </p:txBody>
      </p:sp>
      <p:pic>
        <p:nvPicPr>
          <p:cNvPr id="5" name="Immagine 4" descr="Immagine che contiene testo&#10;&#10;Descrizione generata con affidabilità elevata">
            <a:extLst>
              <a:ext uri="{FF2B5EF4-FFF2-40B4-BE49-F238E27FC236}">
                <a16:creationId xmlns:a16="http://schemas.microsoft.com/office/drawing/2014/main" xmlns="" id="{3D3010CA-9A68-412D-8C1C-875A3905E3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22" y="1215854"/>
            <a:ext cx="1298243" cy="1282015"/>
          </a:xfrm>
          <a:prstGeom prst="rect">
            <a:avLst/>
          </a:prstGeom>
        </p:spPr>
      </p:pic>
      <p:pic>
        <p:nvPicPr>
          <p:cNvPr id="7" name="Immagine 6" descr="Immagine che contiene clipart&#10;&#10;Descrizione generata con affidabilità molto elevata">
            <a:extLst>
              <a:ext uri="{FF2B5EF4-FFF2-40B4-BE49-F238E27FC236}">
                <a16:creationId xmlns:a16="http://schemas.microsoft.com/office/drawing/2014/main" xmlns="" id="{50C8E757-03D8-44F7-822A-EFD08443B3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670" y="1192318"/>
            <a:ext cx="4570593" cy="130555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0D04C66A-D182-4266-BD5D-1852DE520334}"/>
              </a:ext>
            </a:extLst>
          </p:cNvPr>
          <p:cNvSpPr txBox="1"/>
          <p:nvPr/>
        </p:nvSpPr>
        <p:spPr>
          <a:xfrm>
            <a:off x="683568" y="4769111"/>
            <a:ext cx="82333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it-IT" sz="1350" b="1" dirty="0">
                <a:solidFill>
                  <a:prstClr val="black"/>
                </a:solidFill>
                <a:latin typeface="Calibri" panose="020F0502020204030204"/>
              </a:rPr>
              <a:t>AZIONE KA1 “MOBILITA’ INDIVIDUALE AI FINI DELL’APPRENDIMENTO” AMBITO VET – 2018-1-IT01-KA102-006389</a:t>
            </a:r>
            <a:endParaRPr lang="it-IT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08262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DFBDE80C-8B22-4387-920E-ACDBDFC94F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1" y="2349344"/>
            <a:ext cx="2159312" cy="215931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B520356E-8304-4466-9B3C-9456E0B9EF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982" y="2349245"/>
            <a:ext cx="2160270" cy="2160270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con affidabilità molto elevata">
            <a:extLst>
              <a:ext uri="{FF2B5EF4-FFF2-40B4-BE49-F238E27FC236}">
                <a16:creationId xmlns:a16="http://schemas.microsoft.com/office/drawing/2014/main" xmlns="" id="{1AD32342-8EB0-40DD-8443-136ED7366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56" y="2478481"/>
            <a:ext cx="2160270" cy="190103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E84E80BB-78D0-452A-ACE8-F6C1B82B477D}"/>
              </a:ext>
            </a:extLst>
          </p:cNvPr>
          <p:cNvSpPr txBox="1"/>
          <p:nvPr/>
        </p:nvSpPr>
        <p:spPr>
          <a:xfrm>
            <a:off x="3773893" y="1865572"/>
            <a:ext cx="14561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700" b="1">
                <a:solidFill>
                  <a:srgbClr val="003499"/>
                </a:solidFill>
                <a:latin typeface="+mj-lt"/>
              </a:rPr>
              <a:t>Patrocini</a:t>
            </a:r>
            <a:endParaRPr lang="it-IT" sz="2700" b="1" dirty="0">
              <a:solidFill>
                <a:srgbClr val="003499"/>
              </a:solidFill>
              <a:latin typeface="+mj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6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23921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390FE5CF-5AA4-453D-858E-2E35EF919C88}"/>
              </a:ext>
            </a:extLst>
          </p:cNvPr>
          <p:cNvSpPr txBox="1"/>
          <p:nvPr/>
        </p:nvSpPr>
        <p:spPr>
          <a:xfrm>
            <a:off x="628650" y="113109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endParaRPr lang="en-US" sz="3075" dirty="0">
              <a:latin typeface="+mj-lt"/>
              <a:ea typeface="+mj-ea"/>
              <a:cs typeface="+mj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4A1AD97C-B10C-45E1-B25F-261E1085F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2368804"/>
            <a:ext cx="3823334" cy="304949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1500">
                <a:solidFill>
                  <a:srgbClr val="FFFFFF"/>
                </a:solidFill>
              </a:rPr>
              <a:t>Meccanica meccatronica</a:t>
            </a:r>
          </a:p>
          <a:p>
            <a:r>
              <a:rPr lang="en-US" sz="1500">
                <a:solidFill>
                  <a:srgbClr val="FFFFFF"/>
                </a:solidFill>
              </a:rPr>
              <a:t>Energia</a:t>
            </a:r>
          </a:p>
          <a:p>
            <a:r>
              <a:rPr lang="en-US" sz="1500">
                <a:solidFill>
                  <a:srgbClr val="FFFFFF"/>
                </a:solidFill>
              </a:rPr>
              <a:t>Chimica dei Materiali</a:t>
            </a:r>
          </a:p>
          <a:p>
            <a:r>
              <a:rPr lang="en-US" sz="1500">
                <a:solidFill>
                  <a:srgbClr val="FFFFFF"/>
                </a:solidFill>
              </a:rPr>
              <a:t>Elettronica</a:t>
            </a:r>
          </a:p>
          <a:p>
            <a:r>
              <a:rPr lang="en-US" sz="1500">
                <a:solidFill>
                  <a:srgbClr val="FFFFFF"/>
                </a:solidFill>
              </a:rPr>
              <a:t>Elettrotecnica</a:t>
            </a:r>
          </a:p>
          <a:p>
            <a:r>
              <a:rPr lang="en-US" sz="1500">
                <a:solidFill>
                  <a:srgbClr val="FFFFFF"/>
                </a:solidFill>
              </a:rPr>
              <a:t>Automazione</a:t>
            </a:r>
          </a:p>
          <a:p>
            <a:r>
              <a:rPr lang="en-US" sz="1500">
                <a:solidFill>
                  <a:srgbClr val="FFFFFF"/>
                </a:solidFill>
              </a:rPr>
              <a:t>Informatica</a:t>
            </a:r>
          </a:p>
          <a:p>
            <a:r>
              <a:rPr lang="en-US" sz="1500">
                <a:solidFill>
                  <a:srgbClr val="FFFFFF"/>
                </a:solidFill>
              </a:rPr>
              <a:t>Telecomunicazioni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C903B0E0-C2BE-4542-B544-E14D59B1C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2" y="886646"/>
            <a:ext cx="8944993" cy="503155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01209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0994BFF2-90B6-48B1-B401-4A7551D9F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4848772" cy="321755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7156F5D6-8D0D-40C2-B2C8-8F14D521C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772" y="857250"/>
            <a:ext cx="4325572" cy="282989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E120288E-AE77-45B5-A2B3-99DA12908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547" y="3170854"/>
            <a:ext cx="2010761" cy="282989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C8EC948E-83E7-4AC5-A584-FE57FE092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3355" y="3170854"/>
            <a:ext cx="2737192" cy="2829896"/>
          </a:xfrm>
          <a:prstGeom prst="rect">
            <a:avLst/>
          </a:prstGeom>
        </p:spPr>
      </p:pic>
      <p:pic>
        <p:nvPicPr>
          <p:cNvPr id="8" name="Immagine 7" descr="Immagine che contiene interni, persona, tavolo, computer&#10;&#10;Descrizione generata automaticamente">
            <a:extLst>
              <a:ext uri="{FF2B5EF4-FFF2-40B4-BE49-F238E27FC236}">
                <a16:creationId xmlns:a16="http://schemas.microsoft.com/office/drawing/2014/main" xmlns="" id="{D76B1655-978C-4649-AB24-7D03ADD389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32" y="3530877"/>
            <a:ext cx="4390886" cy="2469874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8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48575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27D925F-8EDE-4BA5-85B0-965232AC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0" y="908720"/>
            <a:ext cx="8960994" cy="50405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71832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61DA4D8A-B721-4307-ADF3-3B253D2C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57250"/>
            <a:ext cx="9144000" cy="51434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08346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segnando&#10;&#10;Descrizione generata automaticamente">
            <a:extLst>
              <a:ext uri="{FF2B5EF4-FFF2-40B4-BE49-F238E27FC236}">
                <a16:creationId xmlns:a16="http://schemas.microsoft.com/office/drawing/2014/main" xmlns="" id="{554AB628-FE25-4282-8120-E9A0AD156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0" y="533010"/>
            <a:ext cx="8197341" cy="233624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B8EC3B3-E428-48B8-A2FF-FA1398561E65}"/>
              </a:ext>
            </a:extLst>
          </p:cNvPr>
          <p:cNvSpPr txBox="1"/>
          <p:nvPr/>
        </p:nvSpPr>
        <p:spPr>
          <a:xfrm>
            <a:off x="1200150" y="2719828"/>
            <a:ext cx="6743700" cy="3285218"/>
          </a:xfrm>
          <a:prstGeom prst="rect">
            <a:avLst/>
          </a:prstGeo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68580" tIns="34290" rIns="68580" bIns="34290" rtlCol="0" anchor="ctr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endParaRPr lang="en-US" sz="2775" dirty="0">
              <a:solidFill>
                <a:srgbClr val="404040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endParaRPr lang="en-US" sz="2775" dirty="0">
              <a:solidFill>
                <a:srgbClr val="404040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>
                <a:solidFill>
                  <a:srgbClr val="404040"/>
                </a:solidFill>
              </a:rPr>
              <a:t>Stage </a:t>
            </a:r>
            <a:r>
              <a:rPr lang="en-US" sz="2775" dirty="0" err="1">
                <a:solidFill>
                  <a:srgbClr val="404040"/>
                </a:solidFill>
              </a:rPr>
              <a:t>Linguistici</a:t>
            </a:r>
            <a:r>
              <a:rPr lang="en-US" sz="2775" dirty="0">
                <a:solidFill>
                  <a:srgbClr val="404040"/>
                </a:solidFill>
              </a:rPr>
              <a:t> in UK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 err="1">
                <a:solidFill>
                  <a:srgbClr val="404040"/>
                </a:solidFill>
              </a:rPr>
              <a:t>Certificazioni</a:t>
            </a:r>
            <a:r>
              <a:rPr lang="en-US" sz="2775" dirty="0">
                <a:solidFill>
                  <a:srgbClr val="404040"/>
                </a:solidFill>
              </a:rPr>
              <a:t> </a:t>
            </a:r>
            <a:r>
              <a:rPr lang="en-US" sz="2775" dirty="0" err="1">
                <a:solidFill>
                  <a:srgbClr val="404040"/>
                </a:solidFill>
              </a:rPr>
              <a:t>Linguistiche</a:t>
            </a:r>
            <a:endParaRPr lang="en-US" sz="2775" dirty="0">
              <a:solidFill>
                <a:srgbClr val="404040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 err="1">
                <a:solidFill>
                  <a:srgbClr val="404040"/>
                </a:solidFill>
              </a:rPr>
              <a:t>Progetto</a:t>
            </a:r>
            <a:r>
              <a:rPr lang="en-US" sz="2775" dirty="0">
                <a:solidFill>
                  <a:srgbClr val="404040"/>
                </a:solidFill>
              </a:rPr>
              <a:t> </a:t>
            </a:r>
            <a:r>
              <a:rPr lang="en-US" sz="2775" dirty="0" err="1">
                <a:solidFill>
                  <a:srgbClr val="404040"/>
                </a:solidFill>
              </a:rPr>
              <a:t>Conversatore</a:t>
            </a:r>
            <a:r>
              <a:rPr lang="en-US" sz="2775" dirty="0">
                <a:solidFill>
                  <a:srgbClr val="404040"/>
                </a:solidFill>
              </a:rPr>
              <a:t> Madre Lingua Inglese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 err="1">
                <a:solidFill>
                  <a:srgbClr val="404040"/>
                </a:solidFill>
              </a:rPr>
              <a:t>Progetto</a:t>
            </a:r>
            <a:r>
              <a:rPr lang="en-US" sz="2775" dirty="0">
                <a:solidFill>
                  <a:srgbClr val="404040"/>
                </a:solidFill>
              </a:rPr>
              <a:t> SITE </a:t>
            </a:r>
            <a:r>
              <a:rPr lang="en-US" sz="2775" dirty="0" err="1">
                <a:solidFill>
                  <a:srgbClr val="404040"/>
                </a:solidFill>
              </a:rPr>
              <a:t>studente</a:t>
            </a:r>
            <a:r>
              <a:rPr lang="en-US" sz="2775" dirty="0">
                <a:solidFill>
                  <a:srgbClr val="404040"/>
                </a:solidFill>
              </a:rPr>
              <a:t> americano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 err="1">
                <a:solidFill>
                  <a:srgbClr val="404040"/>
                </a:solidFill>
              </a:rPr>
              <a:t>Didattica</a:t>
            </a:r>
            <a:r>
              <a:rPr lang="en-US" sz="2775" dirty="0">
                <a:solidFill>
                  <a:srgbClr val="404040"/>
                </a:solidFill>
              </a:rPr>
              <a:t> CLIL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 err="1">
                <a:solidFill>
                  <a:srgbClr val="404040"/>
                </a:solidFill>
              </a:rPr>
              <a:t>Visite</a:t>
            </a:r>
            <a:r>
              <a:rPr lang="en-US" sz="2775" dirty="0">
                <a:solidFill>
                  <a:srgbClr val="404040"/>
                </a:solidFill>
              </a:rPr>
              <a:t> </a:t>
            </a:r>
            <a:r>
              <a:rPr lang="en-US" sz="2775" dirty="0" err="1">
                <a:solidFill>
                  <a:srgbClr val="404040"/>
                </a:solidFill>
              </a:rPr>
              <a:t>città</a:t>
            </a:r>
            <a:r>
              <a:rPr lang="en-US" sz="2775" dirty="0">
                <a:solidFill>
                  <a:srgbClr val="404040"/>
                </a:solidFill>
              </a:rPr>
              <a:t> </a:t>
            </a:r>
            <a:r>
              <a:rPr lang="en-US" sz="2775" dirty="0" err="1">
                <a:solidFill>
                  <a:srgbClr val="404040"/>
                </a:solidFill>
              </a:rPr>
              <a:t>Europee</a:t>
            </a:r>
            <a:r>
              <a:rPr lang="en-US" sz="2775" dirty="0">
                <a:solidFill>
                  <a:srgbClr val="404040"/>
                </a:solidFill>
              </a:rPr>
              <a:t> (</a:t>
            </a:r>
            <a:r>
              <a:rPr lang="en-US" sz="2775" dirty="0" err="1">
                <a:solidFill>
                  <a:srgbClr val="404040"/>
                </a:solidFill>
              </a:rPr>
              <a:t>Progetto</a:t>
            </a:r>
            <a:r>
              <a:rPr lang="en-US" sz="2775" dirty="0">
                <a:solidFill>
                  <a:srgbClr val="404040"/>
                </a:solidFill>
              </a:rPr>
              <a:t> </a:t>
            </a:r>
            <a:r>
              <a:rPr lang="en-US" sz="2775" dirty="0" err="1">
                <a:solidFill>
                  <a:srgbClr val="404040"/>
                </a:solidFill>
              </a:rPr>
              <a:t>Copenaghen</a:t>
            </a:r>
            <a:r>
              <a:rPr lang="en-US" sz="2775" dirty="0">
                <a:solidFill>
                  <a:srgbClr val="404040"/>
                </a:solidFill>
              </a:rPr>
              <a:t>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 err="1">
                <a:solidFill>
                  <a:srgbClr val="404040"/>
                </a:solidFill>
              </a:rPr>
              <a:t>Progetto</a:t>
            </a:r>
            <a:r>
              <a:rPr lang="en-US" sz="2775" dirty="0">
                <a:solidFill>
                  <a:srgbClr val="404040"/>
                </a:solidFill>
              </a:rPr>
              <a:t> Tanzania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 err="1">
                <a:solidFill>
                  <a:srgbClr val="404040"/>
                </a:solidFill>
              </a:rPr>
              <a:t>Corsi</a:t>
            </a:r>
            <a:r>
              <a:rPr lang="en-US" sz="2775" dirty="0">
                <a:solidFill>
                  <a:srgbClr val="404040"/>
                </a:solidFill>
              </a:rPr>
              <a:t> di </a:t>
            </a:r>
            <a:r>
              <a:rPr lang="en-US" sz="2775" dirty="0" err="1">
                <a:solidFill>
                  <a:srgbClr val="404040"/>
                </a:solidFill>
              </a:rPr>
              <a:t>formazione</a:t>
            </a:r>
            <a:r>
              <a:rPr lang="en-US" sz="2775" dirty="0">
                <a:solidFill>
                  <a:srgbClr val="404040"/>
                </a:solidFill>
              </a:rPr>
              <a:t> </a:t>
            </a:r>
            <a:r>
              <a:rPr lang="en-US" sz="2775" dirty="0" err="1">
                <a:solidFill>
                  <a:srgbClr val="404040"/>
                </a:solidFill>
              </a:rPr>
              <a:t>all’estero</a:t>
            </a:r>
            <a:r>
              <a:rPr lang="en-US" sz="2775" dirty="0">
                <a:solidFill>
                  <a:srgbClr val="404040"/>
                </a:solidFill>
              </a:rPr>
              <a:t> per </a:t>
            </a:r>
            <a:r>
              <a:rPr lang="en-US" sz="2775" dirty="0" err="1">
                <a:solidFill>
                  <a:srgbClr val="404040"/>
                </a:solidFill>
              </a:rPr>
              <a:t>docenti</a:t>
            </a:r>
            <a:r>
              <a:rPr lang="en-US" sz="2775" dirty="0">
                <a:solidFill>
                  <a:srgbClr val="404040"/>
                </a:solidFill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>
                <a:solidFill>
                  <a:srgbClr val="404040"/>
                </a:solidFill>
              </a:rPr>
              <a:t>eTwinning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endParaRPr lang="en-US" sz="2775" dirty="0">
              <a:solidFill>
                <a:srgbClr val="404040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endParaRPr lang="en-US" sz="2775" dirty="0">
              <a:solidFill>
                <a:srgbClr val="40404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4504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egnale, disegnando&#10;&#10;Descrizione generata automaticamente">
            <a:extLst>
              <a:ext uri="{FF2B5EF4-FFF2-40B4-BE49-F238E27FC236}">
                <a16:creationId xmlns:a16="http://schemas.microsoft.com/office/drawing/2014/main" xmlns="" id="{E94A9F45-BA14-4983-935C-165B0D04F9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405" y="1339850"/>
            <a:ext cx="4231190" cy="41783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0015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3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AE47CF0F-520A-4D99-B9D4-6D94DCBB260F}"/>
              </a:ext>
            </a:extLst>
          </p:cNvPr>
          <p:cNvSpPr/>
          <p:nvPr/>
        </p:nvSpPr>
        <p:spPr>
          <a:xfrm>
            <a:off x="275160" y="980728"/>
            <a:ext cx="537695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FORMARSI E LAVORARE ALL’ESTERO?</a:t>
            </a:r>
            <a:b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 le Camere di Commercio italiane all’estero si può…!!!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21ACCC71-5276-4C7B-93A8-9F504909876A}"/>
              </a:ext>
            </a:extLst>
          </p:cNvPr>
          <p:cNvSpPr/>
          <p:nvPr/>
        </p:nvSpPr>
        <p:spPr>
          <a:xfrm>
            <a:off x="209189" y="2377042"/>
            <a:ext cx="609481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Quanti di voi sono stati all’estero?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Quanti di voi vorrebbero andarci?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Vi piacerebbe andare all’estero per un’esperienza lavorativa?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  <p:pic>
        <p:nvPicPr>
          <p:cNvPr id="7" name="Picture 4" descr="Image result for vivere in famiglia all'estero">
            <a:extLst>
              <a:ext uri="{FF2B5EF4-FFF2-40B4-BE49-F238E27FC236}">
                <a16:creationId xmlns:a16="http://schemas.microsoft.com/office/drawing/2014/main" xmlns="" id="{1382339F-5202-4CEA-974B-B71CB77CD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22" y="4005065"/>
            <a:ext cx="2957472" cy="16561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2" descr="Image result for lavorare all'estero">
            <a:extLst>
              <a:ext uri="{FF2B5EF4-FFF2-40B4-BE49-F238E27FC236}">
                <a16:creationId xmlns:a16="http://schemas.microsoft.com/office/drawing/2014/main" xmlns="" id="{236442A7-9420-4167-90C5-D40D9CBD6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248" y="2219960"/>
            <a:ext cx="1809120" cy="1785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F171EF0C-B651-4AEE-9945-E2B620B3EA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160" y="1221336"/>
            <a:ext cx="2779327" cy="50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4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interni, persona, soffitto, sedendo&#10;&#10;Descrizione generata automaticamente">
            <a:extLst>
              <a:ext uri="{FF2B5EF4-FFF2-40B4-BE49-F238E27FC236}">
                <a16:creationId xmlns:a16="http://schemas.microsoft.com/office/drawing/2014/main" xmlns="" id="{EA4D0294-6E77-49FA-9AAB-1311AD3AA7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33" y="982331"/>
            <a:ext cx="5001574" cy="375118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744621F-202A-454C-BB65-14B84FA7E7CA}"/>
              </a:ext>
            </a:extLst>
          </p:cNvPr>
          <p:cNvSpPr txBox="1"/>
          <p:nvPr/>
        </p:nvSpPr>
        <p:spPr>
          <a:xfrm>
            <a:off x="5456629" y="2432602"/>
            <a:ext cx="369614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350" dirty="0"/>
              <a:t>Partirai domani</a:t>
            </a:r>
          </a:p>
          <a:p>
            <a:pPr algn="ctr"/>
            <a:r>
              <a:rPr lang="it-IT" sz="1350" dirty="0"/>
              <a:t>E guardandoti negli occhi scorreranno le emozioni</a:t>
            </a:r>
          </a:p>
          <a:p>
            <a:pPr algn="ctr"/>
            <a:r>
              <a:rPr lang="it-IT" sz="1350" dirty="0"/>
              <a:t>Come perle sotto i sassi ti daranno le ragioni</a:t>
            </a:r>
          </a:p>
          <a:p>
            <a:pPr algn="ctr"/>
            <a:endParaRPr lang="it-IT" sz="1350" dirty="0"/>
          </a:p>
          <a:p>
            <a:pPr algn="ctr"/>
            <a:r>
              <a:rPr lang="it-IT" sz="1350" dirty="0"/>
              <a:t>Saliranno verso l’alto e allora le dovrai seguire</a:t>
            </a:r>
          </a:p>
          <a:p>
            <a:pPr algn="ctr"/>
            <a:r>
              <a:rPr lang="it-IT" sz="1350" dirty="0"/>
              <a:t>Per non perder più nessun respiro</a:t>
            </a:r>
          </a:p>
          <a:p>
            <a:pPr algn="ctr"/>
            <a:endParaRPr lang="it-IT" sz="1350" dirty="0"/>
          </a:p>
          <a:p>
            <a:pPr algn="ctr"/>
            <a:r>
              <a:rPr lang="it-IT" sz="1350" dirty="0"/>
              <a:t>Non sarai da solo</a:t>
            </a:r>
          </a:p>
          <a:p>
            <a:pPr algn="ctr"/>
            <a:r>
              <a:rPr lang="it-IT" sz="1350" dirty="0"/>
              <a:t>Ci sarà la forza dei tuoi sogni</a:t>
            </a:r>
          </a:p>
          <a:p>
            <a:pPr algn="ctr"/>
            <a:endParaRPr lang="it-IT" sz="1350" dirty="0"/>
          </a:p>
          <a:p>
            <a:pPr algn="ctr"/>
            <a:r>
              <a:rPr lang="it-IT" sz="1350" dirty="0"/>
              <a:t>Non sarai lontano</a:t>
            </a:r>
          </a:p>
          <a:p>
            <a:pPr algn="ctr"/>
            <a:r>
              <a:rPr lang="it-IT" sz="1350" dirty="0"/>
              <a:t>Con lo sguardo dei tuoi passi</a:t>
            </a:r>
          </a:p>
          <a:p>
            <a:pPr algn="ctr"/>
            <a:endParaRPr lang="it-IT" sz="1350" dirty="0"/>
          </a:p>
          <a:p>
            <a:pPr algn="ctr"/>
            <a:r>
              <a:rPr lang="it-IT" sz="1350" dirty="0"/>
              <a:t>Copriremo le distanze</a:t>
            </a:r>
          </a:p>
          <a:p>
            <a:pPr algn="ctr"/>
            <a:r>
              <a:rPr lang="it-IT" sz="1350" dirty="0"/>
              <a:t>E ritorneremo qua</a:t>
            </a:r>
          </a:p>
          <a:p>
            <a:endParaRPr lang="it-IT" sz="1350" dirty="0"/>
          </a:p>
        </p:txBody>
      </p:sp>
      <p:pic>
        <p:nvPicPr>
          <p:cNvPr id="6" name="Immagine 5" descr="Immagine che contiene orologio, chitarra, disegnando&#10;&#10;Descrizione generata automaticamente">
            <a:extLst>
              <a:ext uri="{FF2B5EF4-FFF2-40B4-BE49-F238E27FC236}">
                <a16:creationId xmlns:a16="http://schemas.microsoft.com/office/drawing/2014/main" xmlns="" id="{C1417F45-1230-4117-984E-146C471B17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970" y="1102995"/>
            <a:ext cx="2971800" cy="99441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21292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3EF56C5A-BCBC-49C9-A27E-B212D7D18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17" y="980728"/>
            <a:ext cx="8744971" cy="49190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27436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persona, gruppo, posando, parete&#10;&#10;Descrizione generata automaticamente">
            <a:extLst>
              <a:ext uri="{FF2B5EF4-FFF2-40B4-BE49-F238E27FC236}">
                <a16:creationId xmlns:a16="http://schemas.microsoft.com/office/drawing/2014/main" xmlns="" id="{FBEB9D2E-3B49-45D8-A38A-21FED59671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5" r="1" b="9507"/>
          <a:stretch/>
        </p:blipFill>
        <p:spPr>
          <a:xfrm>
            <a:off x="243187" y="1092861"/>
            <a:ext cx="3437666" cy="1521383"/>
          </a:xfrm>
          <a:prstGeom prst="rect">
            <a:avLst/>
          </a:prstGeom>
        </p:spPr>
      </p:pic>
      <p:pic>
        <p:nvPicPr>
          <p:cNvPr id="3" name="Immagine 2" descr="Immagine che contiene persona, interni, tavolo, parete&#10;&#10;Descrizione generata automaticamente">
            <a:extLst>
              <a:ext uri="{FF2B5EF4-FFF2-40B4-BE49-F238E27FC236}">
                <a16:creationId xmlns:a16="http://schemas.microsoft.com/office/drawing/2014/main" xmlns="" id="{2A611DB9-679B-452C-A961-23241CFADC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74" b="-2"/>
          <a:stretch/>
        </p:blipFill>
        <p:spPr>
          <a:xfrm>
            <a:off x="243187" y="2670543"/>
            <a:ext cx="3437666" cy="308683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D4AB2EE4-074F-4445-AAFF-0A6F59BF43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66" r="-3" b="1272"/>
          <a:stretch/>
        </p:blipFill>
        <p:spPr>
          <a:xfrm>
            <a:off x="3758449" y="1100621"/>
            <a:ext cx="3406595" cy="3086832"/>
          </a:xfrm>
          <a:prstGeom prst="rect">
            <a:avLst/>
          </a:prstGeom>
        </p:spPr>
      </p:pic>
      <p:pic>
        <p:nvPicPr>
          <p:cNvPr id="13" name="Immagine 12" descr="Immagine che contiene parete, edificio, interni, terra&#10;&#10;Descrizione generata automaticamente">
            <a:extLst>
              <a:ext uri="{FF2B5EF4-FFF2-40B4-BE49-F238E27FC236}">
                <a16:creationId xmlns:a16="http://schemas.microsoft.com/office/drawing/2014/main" xmlns="" id="{7DF1C48C-3F4D-400F-A0DC-C5C5762B2B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" r="29311" b="6"/>
          <a:stretch/>
        </p:blipFill>
        <p:spPr>
          <a:xfrm rot="5400000">
            <a:off x="7301032" y="1016130"/>
            <a:ext cx="1521383" cy="1678180"/>
          </a:xfrm>
          <a:prstGeom prst="rect">
            <a:avLst/>
          </a:prstGeom>
        </p:spPr>
      </p:pic>
      <p:pic>
        <p:nvPicPr>
          <p:cNvPr id="7" name="Immagine 6" descr="Immagine che contiene edificio, persona, esterni, terra&#10;&#10;Descrizione generata automaticamente">
            <a:extLst>
              <a:ext uri="{FF2B5EF4-FFF2-40B4-BE49-F238E27FC236}">
                <a16:creationId xmlns:a16="http://schemas.microsoft.com/office/drawing/2014/main" xmlns="" id="{EECC5CBF-A882-47F6-A044-CF6B88952D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5" r="-6" b="10858"/>
          <a:stretch/>
        </p:blipFill>
        <p:spPr>
          <a:xfrm>
            <a:off x="7222632" y="2670545"/>
            <a:ext cx="1687832" cy="1522476"/>
          </a:xfrm>
          <a:prstGeom prst="rect">
            <a:avLst/>
          </a:prstGeom>
        </p:spPr>
      </p:pic>
      <p:pic>
        <p:nvPicPr>
          <p:cNvPr id="5" name="Immagine 4" descr="Immagine che contiene edificio, esterni, strada, persona&#10;&#10;Descrizione generata automaticamente">
            <a:extLst>
              <a:ext uri="{FF2B5EF4-FFF2-40B4-BE49-F238E27FC236}">
                <a16:creationId xmlns:a16="http://schemas.microsoft.com/office/drawing/2014/main" xmlns="" id="{254C553F-FEB5-4D8A-A3B4-823ACA7AD7A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1" r="2" b="51245"/>
          <a:stretch/>
        </p:blipFill>
        <p:spPr>
          <a:xfrm>
            <a:off x="3743620" y="4265712"/>
            <a:ext cx="5157193" cy="149166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177ADE5-1599-4082-8C75-A908434CCE1D}"/>
              </a:ext>
            </a:extLst>
          </p:cNvPr>
          <p:cNvSpPr txBox="1"/>
          <p:nvPr/>
        </p:nvSpPr>
        <p:spPr>
          <a:xfrm>
            <a:off x="6069551" y="3834168"/>
            <a:ext cx="114005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00" dirty="0"/>
              <a:t>BERLINO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9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51377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persona, interni, pavimento, soffitto&#10;&#10;Descrizione generata automaticamente">
            <a:extLst>
              <a:ext uri="{FF2B5EF4-FFF2-40B4-BE49-F238E27FC236}">
                <a16:creationId xmlns:a16="http://schemas.microsoft.com/office/drawing/2014/main" xmlns="" id="{AACC6EA4-0184-4FA2-AE51-F01AA05DF9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6" r="1" b="32996"/>
          <a:stretch/>
        </p:blipFill>
        <p:spPr>
          <a:xfrm>
            <a:off x="243187" y="1092861"/>
            <a:ext cx="3437666" cy="1521383"/>
          </a:xfrm>
          <a:prstGeom prst="rect">
            <a:avLst/>
          </a:prstGeom>
        </p:spPr>
      </p:pic>
      <p:pic>
        <p:nvPicPr>
          <p:cNvPr id="3" name="Immagine 2" descr="Immagine che contiene parete, edificio, esterni, sedendo&#10;&#10;Descrizione generata automaticamente">
            <a:extLst>
              <a:ext uri="{FF2B5EF4-FFF2-40B4-BE49-F238E27FC236}">
                <a16:creationId xmlns:a16="http://schemas.microsoft.com/office/drawing/2014/main" xmlns="" id="{9D2B5D59-5369-4687-9181-409D537BC9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56" b="3"/>
          <a:stretch/>
        </p:blipFill>
        <p:spPr>
          <a:xfrm rot="5400000">
            <a:off x="418604" y="2495127"/>
            <a:ext cx="3086833" cy="3437666"/>
          </a:xfrm>
          <a:prstGeom prst="rect">
            <a:avLst/>
          </a:prstGeom>
        </p:spPr>
      </p:pic>
      <p:pic>
        <p:nvPicPr>
          <p:cNvPr id="11" name="Immagine 10" descr="Immagine che contiene elettronico, computer&#10;&#10;Descrizione generata automaticamente">
            <a:extLst>
              <a:ext uri="{FF2B5EF4-FFF2-40B4-BE49-F238E27FC236}">
                <a16:creationId xmlns:a16="http://schemas.microsoft.com/office/drawing/2014/main" xmlns="" id="{2657BF19-EDAB-40E1-AEDD-636EE62957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1" r="-2" b="-2"/>
          <a:stretch/>
        </p:blipFill>
        <p:spPr>
          <a:xfrm>
            <a:off x="3758449" y="1100621"/>
            <a:ext cx="3406595" cy="3086832"/>
          </a:xfrm>
          <a:prstGeom prst="rect">
            <a:avLst/>
          </a:prstGeom>
        </p:spPr>
      </p:pic>
      <p:pic>
        <p:nvPicPr>
          <p:cNvPr id="5" name="Immagine 4" descr="Immagine che contiene persona, interni, erba, parete&#10;&#10;Descrizione generata automaticamente">
            <a:extLst>
              <a:ext uri="{FF2B5EF4-FFF2-40B4-BE49-F238E27FC236}">
                <a16:creationId xmlns:a16="http://schemas.microsoft.com/office/drawing/2014/main" xmlns="" id="{A43F8860-E933-49C9-B768-9CA915E6AE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r="6" b="18060"/>
          <a:stretch/>
        </p:blipFill>
        <p:spPr>
          <a:xfrm>
            <a:off x="7222634" y="1094529"/>
            <a:ext cx="1678180" cy="1521383"/>
          </a:xfrm>
          <a:prstGeom prst="rect">
            <a:avLst/>
          </a:prstGeom>
        </p:spPr>
      </p:pic>
      <p:pic>
        <p:nvPicPr>
          <p:cNvPr id="9" name="Immagine 8" descr="Immagine che contiene persona, soffitto, inpiedi, interni&#10;&#10;Descrizione generata automaticamente">
            <a:extLst>
              <a:ext uri="{FF2B5EF4-FFF2-40B4-BE49-F238E27FC236}">
                <a16:creationId xmlns:a16="http://schemas.microsoft.com/office/drawing/2014/main" xmlns="" id="{E53C35F9-0326-46FD-999D-B6DA8C8338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2" r="3747" b="7"/>
          <a:stretch/>
        </p:blipFill>
        <p:spPr>
          <a:xfrm>
            <a:off x="7222632" y="2670545"/>
            <a:ext cx="1687832" cy="1522476"/>
          </a:xfrm>
          <a:prstGeom prst="rect">
            <a:avLst/>
          </a:prstGeom>
        </p:spPr>
      </p:pic>
      <p:pic>
        <p:nvPicPr>
          <p:cNvPr id="13" name="Immagine 12" descr="Immagine che contiene erba, cielo, esterni, edificio&#10;&#10;Descrizione generata automaticamente">
            <a:extLst>
              <a:ext uri="{FF2B5EF4-FFF2-40B4-BE49-F238E27FC236}">
                <a16:creationId xmlns:a16="http://schemas.microsoft.com/office/drawing/2014/main" xmlns="" id="{B6522D14-75D8-405C-969E-EED779BA314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03" r="2" b="22332"/>
          <a:stretch/>
        </p:blipFill>
        <p:spPr>
          <a:xfrm>
            <a:off x="3743620" y="4265712"/>
            <a:ext cx="5157193" cy="149166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D8BE52F3-AB19-4985-ACB6-114A54E103BF}"/>
              </a:ext>
            </a:extLst>
          </p:cNvPr>
          <p:cNvSpPr txBox="1"/>
          <p:nvPr/>
        </p:nvSpPr>
        <p:spPr>
          <a:xfrm>
            <a:off x="1900318" y="2770681"/>
            <a:ext cx="182671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00" dirty="0"/>
              <a:t>PORTHMOUTH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9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935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 descr="Immagine che contiene persona, parete, interni, inpiedi&#10;&#10;Descrizione generata automaticamente">
            <a:extLst>
              <a:ext uri="{FF2B5EF4-FFF2-40B4-BE49-F238E27FC236}">
                <a16:creationId xmlns:a16="http://schemas.microsoft.com/office/drawing/2014/main" xmlns="" id="{9DDB0CAC-3970-4064-8A5F-AA09C893A8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6" r="12736" b="-1"/>
          <a:stretch/>
        </p:blipFill>
        <p:spPr>
          <a:xfrm>
            <a:off x="240033" y="1097279"/>
            <a:ext cx="3428009" cy="3096270"/>
          </a:xfrm>
          <a:prstGeom prst="rect">
            <a:avLst/>
          </a:prstGeom>
        </p:spPr>
      </p:pic>
      <p:pic>
        <p:nvPicPr>
          <p:cNvPr id="5" name="Immagine 4" descr="Immagine che contiene esterni, edificio, cielo, chiesa&#10;&#10;Descrizione generata automaticamente">
            <a:extLst>
              <a:ext uri="{FF2B5EF4-FFF2-40B4-BE49-F238E27FC236}">
                <a16:creationId xmlns:a16="http://schemas.microsoft.com/office/drawing/2014/main" xmlns="" id="{0E329228-D0D0-4E54-A86E-654AB85AA6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r="8289" b="-1"/>
          <a:stretch/>
        </p:blipFill>
        <p:spPr>
          <a:xfrm>
            <a:off x="3726188" y="1087624"/>
            <a:ext cx="1687068" cy="3105926"/>
          </a:xfrm>
          <a:prstGeom prst="rect">
            <a:avLst/>
          </a:prstGeom>
        </p:spPr>
      </p:pic>
      <p:pic>
        <p:nvPicPr>
          <p:cNvPr id="7" name="Immagine 6" descr="Immagine che contiene esterni, cielo, albero, natura&#10;&#10;Descrizione generata automaticamente">
            <a:extLst>
              <a:ext uri="{FF2B5EF4-FFF2-40B4-BE49-F238E27FC236}">
                <a16:creationId xmlns:a16="http://schemas.microsoft.com/office/drawing/2014/main" xmlns="" id="{B3F482FB-DF97-47C9-93DB-5ACD151699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3" r="-3" b="2773"/>
          <a:stretch/>
        </p:blipFill>
        <p:spPr>
          <a:xfrm>
            <a:off x="5471404" y="1097281"/>
            <a:ext cx="3424007" cy="1517333"/>
          </a:xfrm>
          <a:prstGeom prst="rect">
            <a:avLst/>
          </a:prstGeom>
        </p:spPr>
      </p:pic>
      <p:pic>
        <p:nvPicPr>
          <p:cNvPr id="11" name="Immagine 10" descr="Immagine che contiene strada, esterni, cielo, persona&#10;&#10;Descrizione generata automaticamente">
            <a:extLst>
              <a:ext uri="{FF2B5EF4-FFF2-40B4-BE49-F238E27FC236}">
                <a16:creationId xmlns:a16="http://schemas.microsoft.com/office/drawing/2014/main" xmlns="" id="{6B686628-59EE-4E0C-884A-E57EED2122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9" r="24436" b="-1"/>
          <a:stretch/>
        </p:blipFill>
        <p:spPr>
          <a:xfrm>
            <a:off x="240033" y="4262369"/>
            <a:ext cx="1687068" cy="1498352"/>
          </a:xfrm>
          <a:prstGeom prst="rect">
            <a:avLst/>
          </a:prstGeom>
        </p:spPr>
      </p:pic>
      <p:pic>
        <p:nvPicPr>
          <p:cNvPr id="15" name="Immagine 14" descr="Immagine che contiene interni, pavimento, persona, parete&#10;&#10;Descrizione generata automaticamente">
            <a:extLst>
              <a:ext uri="{FF2B5EF4-FFF2-40B4-BE49-F238E27FC236}">
                <a16:creationId xmlns:a16="http://schemas.microsoft.com/office/drawing/2014/main" xmlns="" id="{50D0D0FD-616C-45BC-8521-93495D44C4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6" r="4" b="6284"/>
          <a:stretch/>
        </p:blipFill>
        <p:spPr>
          <a:xfrm>
            <a:off x="1983786" y="4262369"/>
            <a:ext cx="3429470" cy="1498352"/>
          </a:xfrm>
          <a:prstGeom prst="rect">
            <a:avLst/>
          </a:prstGeom>
        </p:spPr>
      </p:pic>
      <p:pic>
        <p:nvPicPr>
          <p:cNvPr id="9" name="Immagine 8" descr="Immagine che contiene tavolo, interni, persona, sedendo&#10;&#10;Descrizione generata automaticamente">
            <a:extLst>
              <a:ext uri="{FF2B5EF4-FFF2-40B4-BE49-F238E27FC236}">
                <a16:creationId xmlns:a16="http://schemas.microsoft.com/office/drawing/2014/main" xmlns="" id="{30A31118-D089-49BE-B88E-B932EBDA00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8" r="8481" b="-3"/>
          <a:stretch/>
        </p:blipFill>
        <p:spPr>
          <a:xfrm>
            <a:off x="5465940" y="2670335"/>
            <a:ext cx="3429470" cy="310592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B2644135-61CD-4A71-A14B-02AD23339FF4}"/>
              </a:ext>
            </a:extLst>
          </p:cNvPr>
          <p:cNvSpPr txBox="1"/>
          <p:nvPr/>
        </p:nvSpPr>
        <p:spPr>
          <a:xfrm>
            <a:off x="1983786" y="1209184"/>
            <a:ext cx="78983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00" dirty="0"/>
              <a:t>CORK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9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953148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xmlns="" id="{72A7D519-E291-46DB-BD71-052ADAB10BF1}"/>
              </a:ext>
            </a:extLst>
          </p:cNvPr>
          <p:cNvGraphicFramePr/>
          <p:nvPr/>
        </p:nvGraphicFramePr>
        <p:xfrm>
          <a:off x="628650" y="1797248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8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245581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7B660508-F413-44C4-BFD7-F0C295657DB8}"/>
              </a:ext>
            </a:extLst>
          </p:cNvPr>
          <p:cNvSpPr txBox="1"/>
          <p:nvPr/>
        </p:nvSpPr>
        <p:spPr>
          <a:xfrm>
            <a:off x="980512" y="2863137"/>
            <a:ext cx="72258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solidFill>
                  <a:srgbClr val="003499"/>
                </a:solidFill>
              </a:rPr>
              <a:t>LE PRIORITA’ EUROPEE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959250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9FA61BD0-1620-480D-B33A-3901AE793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3" y="908720"/>
            <a:ext cx="8800977" cy="49505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3329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7B660508-F413-44C4-BFD7-F0C295657DB8}"/>
              </a:ext>
            </a:extLst>
          </p:cNvPr>
          <p:cNvSpPr txBox="1"/>
          <p:nvPr/>
        </p:nvSpPr>
        <p:spPr>
          <a:xfrm>
            <a:off x="278296" y="2932711"/>
            <a:ext cx="88178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>
                <a:solidFill>
                  <a:srgbClr val="003499"/>
                </a:solidFill>
              </a:rPr>
              <a:t>IL CONTESTO TERRITORIALE</a:t>
            </a:r>
            <a:endParaRPr lang="it-IT" sz="6000" dirty="0">
              <a:solidFill>
                <a:srgbClr val="003499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556450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2EF33D4-4B8A-4EE8-8E3C-439649AAA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8964488" cy="50425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26072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4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BA245C6-EFE7-41CA-8ACA-5D0FFD6B1627}"/>
              </a:ext>
            </a:extLst>
          </p:cNvPr>
          <p:cNvSpPr/>
          <p:nvPr/>
        </p:nvSpPr>
        <p:spPr>
          <a:xfrm>
            <a:off x="539552" y="9470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altLang="it-IT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Camere di Commercio Italiane all’estero nel mondo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CB3EFF8F-B274-4E70-83CE-614670A5C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22" y="1609298"/>
            <a:ext cx="6211708" cy="342342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A01F7C6-BA8B-4229-9C20-DBA0E404EEDD}"/>
              </a:ext>
            </a:extLst>
          </p:cNvPr>
          <p:cNvSpPr/>
          <p:nvPr/>
        </p:nvSpPr>
        <p:spPr>
          <a:xfrm>
            <a:off x="971599" y="2258021"/>
            <a:ext cx="15841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 </a:t>
            </a:r>
          </a:p>
          <a:p>
            <a:pPr algn="ctr"/>
            <a:r>
              <a:rPr lang="pt-P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Nord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it-IT" sz="14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44252D6-FB5D-4913-96C9-C7A00B174F67}"/>
              </a:ext>
            </a:extLst>
          </p:cNvPr>
          <p:cNvSpPr/>
          <p:nvPr/>
        </p:nvSpPr>
        <p:spPr>
          <a:xfrm>
            <a:off x="1156769" y="3723718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Centro e Sud</a:t>
            </a:r>
          </a:p>
          <a:p>
            <a:pPr algn="ctr"/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it-IT" sz="1400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8DE01B54-6F20-46FD-9064-272A98DBFE23}"/>
              </a:ext>
            </a:extLst>
          </p:cNvPr>
          <p:cNvSpPr/>
          <p:nvPr/>
        </p:nvSpPr>
        <p:spPr>
          <a:xfrm>
            <a:off x="4483199" y="393916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Oceania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9D214E0E-43FB-4071-B539-C2FA56CC4772}"/>
              </a:ext>
            </a:extLst>
          </p:cNvPr>
          <p:cNvSpPr/>
          <p:nvPr/>
        </p:nvSpPr>
        <p:spPr>
          <a:xfrm>
            <a:off x="3851920" y="2375646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A5B34F49-7D99-4099-9782-C8BEA5CED773}"/>
              </a:ext>
            </a:extLst>
          </p:cNvPr>
          <p:cNvSpPr/>
          <p:nvPr/>
        </p:nvSpPr>
        <p:spPr>
          <a:xfrm>
            <a:off x="2555776" y="3545196"/>
            <a:ext cx="36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Africa e Medio 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Oriente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it-IT" sz="140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9599E5D5-26BA-445A-A42B-374B0451465E}"/>
              </a:ext>
            </a:extLst>
          </p:cNvPr>
          <p:cNvSpPr/>
          <p:nvPr/>
        </p:nvSpPr>
        <p:spPr>
          <a:xfrm>
            <a:off x="2339752" y="2151992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</a:t>
            </a: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xmlns="" id="{945B4E36-52FB-4046-93E2-FCC3FAEB4078}"/>
              </a:ext>
            </a:extLst>
          </p:cNvPr>
          <p:cNvSpPr/>
          <p:nvPr/>
        </p:nvSpPr>
        <p:spPr>
          <a:xfrm>
            <a:off x="6117517" y="1140954"/>
            <a:ext cx="1157068" cy="105975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79 CCIE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xmlns="" id="{557D37CD-73AD-4DA0-BD30-078A88A0A52A}"/>
              </a:ext>
            </a:extLst>
          </p:cNvPr>
          <p:cNvSpPr/>
          <p:nvPr/>
        </p:nvSpPr>
        <p:spPr>
          <a:xfrm>
            <a:off x="7588887" y="2183776"/>
            <a:ext cx="1097045" cy="103007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56 Paesi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1BACF2B6-36B7-47E9-9C45-57D488E2C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65" y="5248702"/>
            <a:ext cx="3156160" cy="57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004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CEBD0DC4-017B-4E15-8045-6926B4151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836712"/>
            <a:ext cx="9000999" cy="5063062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xmlns="" id="{1EA5C7D2-6CE3-4EE7-B6F0-2980D58EFFD6}"/>
              </a:ext>
            </a:extLst>
          </p:cNvPr>
          <p:cNvSpPr/>
          <p:nvPr/>
        </p:nvSpPr>
        <p:spPr>
          <a:xfrm>
            <a:off x="4067943" y="2420888"/>
            <a:ext cx="4896544" cy="7200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37709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7B660508-F413-44C4-BFD7-F0C295657DB8}"/>
              </a:ext>
            </a:extLst>
          </p:cNvPr>
          <p:cNvSpPr txBox="1"/>
          <p:nvPr/>
        </p:nvSpPr>
        <p:spPr>
          <a:xfrm>
            <a:off x="278296" y="2932711"/>
            <a:ext cx="80685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solidFill>
                  <a:srgbClr val="003499"/>
                </a:solidFill>
              </a:rPr>
              <a:t>PRIORITA’ DELLA SCUOLA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9730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46FF768E-EAFC-443F-A0E9-F5709EE62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17721"/>
            <a:ext cx="8856984" cy="49820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590152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895B0785-1232-4E3A-B62B-7ABE9B0A7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3" y="836712"/>
            <a:ext cx="9180513" cy="51640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739787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2CBA91AE-9106-4AF1-AC36-46A529171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3" y="908720"/>
            <a:ext cx="8960995" cy="5040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455372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F2ED6681-B865-49C2-9D32-1E3A44924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0" y="897469"/>
            <a:ext cx="9000999" cy="50630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313261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F9E9E1BA-D410-49AA-9BF3-6C25F45AC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2" y="872716"/>
            <a:ext cx="9089008" cy="51125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760623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7B660508-F413-44C4-BFD7-F0C295657DB8}"/>
              </a:ext>
            </a:extLst>
          </p:cNvPr>
          <p:cNvSpPr txBox="1"/>
          <p:nvPr/>
        </p:nvSpPr>
        <p:spPr>
          <a:xfrm>
            <a:off x="1774809" y="2978876"/>
            <a:ext cx="50715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dirty="0">
                <a:solidFill>
                  <a:srgbClr val="003499"/>
                </a:solidFill>
              </a:rPr>
              <a:t> MONITORAGGIO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388950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persona, parete, cielo&#10;&#10;Descrizione generata con affidabilità elevata">
            <a:extLst>
              <a:ext uri="{FF2B5EF4-FFF2-40B4-BE49-F238E27FC236}">
                <a16:creationId xmlns:a16="http://schemas.microsoft.com/office/drawing/2014/main" xmlns="" id="{A4699E59-9846-484E-97A7-EBF065452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950" y="1444624"/>
            <a:ext cx="3968750" cy="3968750"/>
          </a:xfrm>
          <a:prstGeom prst="rect">
            <a:avLst/>
          </a:prstGeom>
        </p:spPr>
      </p:pic>
      <p:pic>
        <p:nvPicPr>
          <p:cNvPr id="3" name="Immagine 2" descr="Immagine che contiene compleanno, oggetto&#10;&#10;Descrizione generata con affidabilità elevata">
            <a:extLst>
              <a:ext uri="{FF2B5EF4-FFF2-40B4-BE49-F238E27FC236}">
                <a16:creationId xmlns:a16="http://schemas.microsoft.com/office/drawing/2014/main" xmlns="" id="{10FA1991-A968-4A29-80A5-AC7C9B83BF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75" y="2223493"/>
            <a:ext cx="3968750" cy="241101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C615FFC3-BD4E-4350-90F8-68E1EE115E82}"/>
              </a:ext>
            </a:extLst>
          </p:cNvPr>
          <p:cNvSpPr txBox="1"/>
          <p:nvPr/>
        </p:nvSpPr>
        <p:spPr>
          <a:xfrm>
            <a:off x="674444" y="4750880"/>
            <a:ext cx="298100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003499"/>
                </a:solidFill>
                <a:latin typeface="+mj-lt"/>
              </a:rPr>
              <a:t>Dispersione scolastica</a:t>
            </a:r>
          </a:p>
          <a:p>
            <a:endParaRPr lang="it-IT" sz="135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D8BAD644-1CAA-4EF1-AAF3-B0052220627E}"/>
              </a:ext>
            </a:extLst>
          </p:cNvPr>
          <p:cNvSpPr txBox="1"/>
          <p:nvPr/>
        </p:nvSpPr>
        <p:spPr>
          <a:xfrm>
            <a:off x="5509375" y="4767043"/>
            <a:ext cx="3543534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003499"/>
                </a:solidFill>
                <a:latin typeface="+mj-lt"/>
              </a:rPr>
              <a:t>Monitoraggio competenze</a:t>
            </a:r>
          </a:p>
          <a:p>
            <a:endParaRPr lang="it-IT" sz="135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ADE21A60-3082-48A4-8411-12075834C7F7}"/>
              </a:ext>
            </a:extLst>
          </p:cNvPr>
          <p:cNvSpPr txBox="1"/>
          <p:nvPr/>
        </p:nvSpPr>
        <p:spPr>
          <a:xfrm>
            <a:off x="674443" y="1076579"/>
            <a:ext cx="312451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700" b="1" dirty="0">
                <a:solidFill>
                  <a:srgbClr val="003499"/>
                </a:solidFill>
              </a:rPr>
              <a:t>Indicatori di impatto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4F7A3DCA-25C4-4D7B-A223-D5B524F1D74C}"/>
              </a:ext>
            </a:extLst>
          </p:cNvPr>
          <p:cNvSpPr txBox="1"/>
          <p:nvPr/>
        </p:nvSpPr>
        <p:spPr>
          <a:xfrm>
            <a:off x="5509375" y="1076579"/>
            <a:ext cx="268451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700" b="1" dirty="0">
                <a:solidFill>
                  <a:srgbClr val="003499"/>
                </a:solidFill>
              </a:rPr>
              <a:t>Indicatori di esito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943531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7B660508-F413-44C4-BFD7-F0C295657DB8}"/>
              </a:ext>
            </a:extLst>
          </p:cNvPr>
          <p:cNvSpPr txBox="1"/>
          <p:nvPr/>
        </p:nvSpPr>
        <p:spPr>
          <a:xfrm>
            <a:off x="1719470" y="2932711"/>
            <a:ext cx="54187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>
                <a:solidFill>
                  <a:srgbClr val="003499"/>
                </a:solidFill>
              </a:rPr>
              <a:t>RISULTATI ATTESI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08856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5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BA245C6-EFE7-41CA-8ACA-5D0FFD6B1627}"/>
              </a:ext>
            </a:extLst>
          </p:cNvPr>
          <p:cNvSpPr/>
          <p:nvPr/>
        </p:nvSpPr>
        <p:spPr>
          <a:xfrm>
            <a:off x="2069976" y="685097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773575">
              <a:defRPr/>
            </a:pPr>
            <a:r>
              <a:rPr lang="it-IT" altLang="it-IT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Camere di Commercio Italiane in Europa: </a:t>
            </a:r>
            <a:r>
              <a:rPr lang="it-IT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Come mi oriento?</a:t>
            </a:r>
          </a:p>
          <a:p>
            <a:endParaRPr lang="it-IT" sz="2200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A01F7C6-BA8B-4229-9C20-DBA0E404EEDD}"/>
              </a:ext>
            </a:extLst>
          </p:cNvPr>
          <p:cNvSpPr/>
          <p:nvPr/>
        </p:nvSpPr>
        <p:spPr>
          <a:xfrm>
            <a:off x="971599" y="2258021"/>
            <a:ext cx="15841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40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A5B34F49-7D99-4099-9782-C8BEA5CED773}"/>
              </a:ext>
            </a:extLst>
          </p:cNvPr>
          <p:cNvSpPr/>
          <p:nvPr/>
        </p:nvSpPr>
        <p:spPr>
          <a:xfrm>
            <a:off x="2555776" y="3545196"/>
            <a:ext cx="36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400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1BACF2B6-36B7-47E9-9C45-57D488E2C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07" y="5348700"/>
            <a:ext cx="3156160" cy="571848"/>
          </a:xfrm>
          <a:prstGeom prst="rect">
            <a:avLst/>
          </a:prstGeom>
        </p:spPr>
      </p:pic>
      <p:pic>
        <p:nvPicPr>
          <p:cNvPr id="1026" name="Picture 2" descr="Risultati immagini per europa stilizzata">
            <a:extLst>
              <a:ext uri="{FF2B5EF4-FFF2-40B4-BE49-F238E27FC236}">
                <a16:creationId xmlns:a16="http://schemas.microsoft.com/office/drawing/2014/main" xmlns="" id="{F7D9FCA3-F7FC-4242-AE3B-E9A30C00A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450" y="1467599"/>
            <a:ext cx="5040053" cy="38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7CA2D3ED-AB06-4284-9B20-B93A7C8124F4}"/>
              </a:ext>
            </a:extLst>
          </p:cNvPr>
          <p:cNvSpPr txBox="1"/>
          <p:nvPr/>
        </p:nvSpPr>
        <p:spPr>
          <a:xfrm>
            <a:off x="3444585" y="4526064"/>
            <a:ext cx="8018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Barcellona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C5510771-6A05-46F7-BDE4-EA9E6E32A55C}"/>
              </a:ext>
            </a:extLst>
          </p:cNvPr>
          <p:cNvSpPr txBox="1"/>
          <p:nvPr/>
        </p:nvSpPr>
        <p:spPr>
          <a:xfrm>
            <a:off x="2556485" y="4491982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rgbClr val="FF0000"/>
                </a:solidFill>
              </a:rPr>
              <a:t>Lisbona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0C50C29B-BF13-45AB-851C-2376C40AA2B9}"/>
              </a:ext>
            </a:extLst>
          </p:cNvPr>
          <p:cNvSpPr txBox="1"/>
          <p:nvPr/>
        </p:nvSpPr>
        <p:spPr>
          <a:xfrm>
            <a:off x="4033049" y="4319518"/>
            <a:ext cx="724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Marsiglia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C55FF093-8E9E-44F8-AF14-C4B1CD536808}"/>
              </a:ext>
            </a:extLst>
          </p:cNvPr>
          <p:cNvSpPr txBox="1"/>
          <p:nvPr/>
        </p:nvSpPr>
        <p:spPr>
          <a:xfrm>
            <a:off x="4211960" y="4149080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Lione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3BCBDF95-2837-4B0E-81DF-17273DDFA5B8}"/>
              </a:ext>
            </a:extLst>
          </p:cNvPr>
          <p:cNvSpPr txBox="1"/>
          <p:nvPr/>
        </p:nvSpPr>
        <p:spPr>
          <a:xfrm>
            <a:off x="3296910" y="3494054"/>
            <a:ext cx="5886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rgbClr val="FF0000"/>
                </a:solidFill>
              </a:rPr>
              <a:t>Londra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E558528F-EC0D-4177-BBEE-1FA8C2CCD146}"/>
              </a:ext>
            </a:extLst>
          </p:cNvPr>
          <p:cNvSpPr txBox="1"/>
          <p:nvPr/>
        </p:nvSpPr>
        <p:spPr>
          <a:xfrm>
            <a:off x="4438316" y="3564786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Francoforte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6348ED41-3CE3-4B18-9ECE-06809044BF2D}"/>
              </a:ext>
            </a:extLst>
          </p:cNvPr>
          <p:cNvSpPr txBox="1"/>
          <p:nvPr/>
        </p:nvSpPr>
        <p:spPr>
          <a:xfrm>
            <a:off x="4217841" y="3705970"/>
            <a:ext cx="6992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Bruxelles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5079726" y="3677796"/>
            <a:ext cx="4844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Praga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xmlns="" id="{117FE652-2A38-434A-AC64-66F72D3EBE41}"/>
              </a:ext>
            </a:extLst>
          </p:cNvPr>
          <p:cNvSpPr txBox="1"/>
          <p:nvPr/>
        </p:nvSpPr>
        <p:spPr>
          <a:xfrm>
            <a:off x="5865778" y="4449816"/>
            <a:ext cx="6848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Salonicco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xmlns="" id="{3B922C29-B42C-43BB-A71B-64164C64F0C5}"/>
              </a:ext>
            </a:extLst>
          </p:cNvPr>
          <p:cNvSpPr txBox="1"/>
          <p:nvPr/>
        </p:nvSpPr>
        <p:spPr>
          <a:xfrm>
            <a:off x="5858169" y="4762901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Atene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xmlns="" id="{9E691D97-CCE4-4865-A409-C4DF85CAA31E}"/>
              </a:ext>
            </a:extLst>
          </p:cNvPr>
          <p:cNvSpPr txBox="1"/>
          <p:nvPr/>
        </p:nvSpPr>
        <p:spPr>
          <a:xfrm>
            <a:off x="5897964" y="425760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Sofia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xmlns="" id="{D1C2ABDD-7F20-4B0E-95BB-DEB32654DB13}"/>
              </a:ext>
            </a:extLst>
          </p:cNvPr>
          <p:cNvSpPr txBox="1"/>
          <p:nvPr/>
        </p:nvSpPr>
        <p:spPr>
          <a:xfrm>
            <a:off x="4119735" y="3156500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Copenaghen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xmlns="" id="{0564B6C2-29BE-41FF-8503-679087C271FE}"/>
              </a:ext>
            </a:extLst>
          </p:cNvPr>
          <p:cNvSpPr txBox="1"/>
          <p:nvPr/>
        </p:nvSpPr>
        <p:spPr>
          <a:xfrm>
            <a:off x="5220072" y="5198089"/>
            <a:ext cx="4988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Malta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xmlns="" id="{382609F3-3AB0-4F79-AF3E-14CAC26270E8}"/>
              </a:ext>
            </a:extLst>
          </p:cNvPr>
          <p:cNvSpPr txBox="1"/>
          <p:nvPr/>
        </p:nvSpPr>
        <p:spPr>
          <a:xfrm>
            <a:off x="4148137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it-IT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xmlns="" id="{0645C431-D5BE-492F-B09A-DD45A3F1AB88}"/>
              </a:ext>
            </a:extLst>
          </p:cNvPr>
          <p:cNvSpPr txBox="1"/>
          <p:nvPr/>
        </p:nvSpPr>
        <p:spPr>
          <a:xfrm>
            <a:off x="3322516" y="3005500"/>
            <a:ext cx="6046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Dublino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xmlns="" id="{5843D4CB-C039-4694-896E-F69A046FF0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089" y="4257606"/>
            <a:ext cx="1776413" cy="1256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75000"/>
              </a:schemeClr>
            </a:solidFill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1" name="image2.jpeg">
            <a:extLst>
              <a:ext uri="{FF2B5EF4-FFF2-40B4-BE49-F238E27FC236}">
                <a16:creationId xmlns:a16="http://schemas.microsoft.com/office/drawing/2014/main" xmlns="" id="{94C4EA16-00D9-4CD7-9E08-15DD2DC9F35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4150" y="1601723"/>
            <a:ext cx="1584177" cy="1187294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xmlns="" id="{7CA2D3ED-AB06-4284-9B20-B93A7C8124F4}"/>
              </a:ext>
            </a:extLst>
          </p:cNvPr>
          <p:cNvSpPr txBox="1"/>
          <p:nvPr/>
        </p:nvSpPr>
        <p:spPr>
          <a:xfrm>
            <a:off x="3139106" y="4712132"/>
            <a:ext cx="6126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Madrid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4905540" y="3916646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Lipsia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5049779" y="3411728"/>
            <a:ext cx="5677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Berlino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xmlns="" id="{F3851A2A-912C-4DD7-A965-45D1CD3D8C56}"/>
              </a:ext>
            </a:extLst>
          </p:cNvPr>
          <p:cNvSpPr txBox="1"/>
          <p:nvPr/>
        </p:nvSpPr>
        <p:spPr>
          <a:xfrm>
            <a:off x="4558955" y="4422472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Nizza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xmlns="" id="{0645C431-D5BE-492F-B09A-DD45A3F1AB88}"/>
              </a:ext>
            </a:extLst>
          </p:cNvPr>
          <p:cNvSpPr txBox="1"/>
          <p:nvPr/>
        </p:nvSpPr>
        <p:spPr>
          <a:xfrm>
            <a:off x="279881" y="3338997"/>
            <a:ext cx="305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3333FF"/>
                </a:solidFill>
              </a:rPr>
              <a:t>800 studenti in mobilità!!!</a:t>
            </a:r>
          </a:p>
          <a:p>
            <a:r>
              <a:rPr lang="it-IT" sz="2000" b="1" dirty="0">
                <a:solidFill>
                  <a:srgbClr val="3333FF"/>
                </a:solidFill>
              </a:rPr>
              <a:t>attraverso la rete delle CCIE</a:t>
            </a:r>
          </a:p>
        </p:txBody>
      </p:sp>
    </p:spTree>
    <p:extLst>
      <p:ext uri="{BB962C8B-B14F-4D97-AF65-F5344CB8AC3E}">
        <p14:creationId xmlns:p14="http://schemas.microsoft.com/office/powerpoint/2010/main" val="271519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7" grpId="0"/>
      <p:bldP spid="8" grpId="0"/>
      <p:bldP spid="15" grpId="0"/>
      <p:bldP spid="17" grpId="0"/>
      <p:bldP spid="22" grpId="0"/>
      <p:bldP spid="24" grpId="0"/>
      <p:bldP spid="25" grpId="0"/>
      <p:bldP spid="26" grpId="0"/>
      <p:bldP spid="27" grpId="0"/>
      <p:bldP spid="30" grpId="0"/>
      <p:bldP spid="32" grpId="0"/>
      <p:bldP spid="33" grpId="0"/>
      <p:bldP spid="34" grpId="0"/>
      <p:bldP spid="3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6B4BA67-290A-481C-A620-D71FDCDCB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0" r="-4" b="-4"/>
          <a:stretch/>
        </p:blipFill>
        <p:spPr>
          <a:xfrm>
            <a:off x="6707983" y="2525176"/>
            <a:ext cx="1807649" cy="1807649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45885FFF-8E49-4442-8BCA-B72CF93993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5" r="9370" b="1"/>
          <a:stretch/>
        </p:blipFill>
        <p:spPr>
          <a:xfrm>
            <a:off x="394136" y="2525176"/>
            <a:ext cx="1807649" cy="1807649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FD687DEC-EFC9-47AC-BACA-9C589922C8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9" r="3903" b="2"/>
          <a:stretch/>
        </p:blipFill>
        <p:spPr>
          <a:xfrm>
            <a:off x="4647116" y="2467390"/>
            <a:ext cx="1807649" cy="1807649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5" name="Immagine 4" descr="Immagine che contiene segnale, esterni, cielo, testo&#10;&#10;Descrizione generata con affidabilità molto elevata">
            <a:extLst>
              <a:ext uri="{FF2B5EF4-FFF2-40B4-BE49-F238E27FC236}">
                <a16:creationId xmlns:a16="http://schemas.microsoft.com/office/drawing/2014/main" xmlns="" id="{B3722C53-D514-4816-8A49-BCBCB53276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-8"/>
          <a:stretch/>
        </p:blipFill>
        <p:spPr>
          <a:xfrm>
            <a:off x="2689235" y="2501437"/>
            <a:ext cx="1807649" cy="1807649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489E6F46-BA8A-4310-B57A-3A9B896F5ECE}"/>
              </a:ext>
            </a:extLst>
          </p:cNvPr>
          <p:cNvSpPr txBox="1"/>
          <p:nvPr/>
        </p:nvSpPr>
        <p:spPr>
          <a:xfrm>
            <a:off x="230" y="1995667"/>
            <a:ext cx="274036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350" b="1" dirty="0">
                <a:solidFill>
                  <a:srgbClr val="003499"/>
                </a:solidFill>
              </a:rPr>
              <a:t>Maggiore propensione alla mobilità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6EBA26D-1C18-4389-AF66-EF07C95A64F5}"/>
              </a:ext>
            </a:extLst>
          </p:cNvPr>
          <p:cNvSpPr txBox="1"/>
          <p:nvPr/>
        </p:nvSpPr>
        <p:spPr>
          <a:xfrm>
            <a:off x="2115269" y="4585333"/>
            <a:ext cx="335213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350" b="1" dirty="0">
                <a:solidFill>
                  <a:srgbClr val="003499"/>
                </a:solidFill>
              </a:rPr>
              <a:t>Riduzione gap tra scuola e mondo del lavoro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85EE9E6-A2AB-436B-98FB-72FDFE77B236}"/>
              </a:ext>
            </a:extLst>
          </p:cNvPr>
          <p:cNvSpPr txBox="1"/>
          <p:nvPr/>
        </p:nvSpPr>
        <p:spPr>
          <a:xfrm>
            <a:off x="5196292" y="1787919"/>
            <a:ext cx="251694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0" b="1" dirty="0">
                <a:solidFill>
                  <a:srgbClr val="003499"/>
                </a:solidFill>
              </a:rPr>
              <a:t>Riconoscimento e trasparenza </a:t>
            </a:r>
          </a:p>
          <a:p>
            <a:r>
              <a:rPr lang="it-IT" sz="1350" b="1" dirty="0">
                <a:solidFill>
                  <a:srgbClr val="003499"/>
                </a:solidFill>
              </a:rPr>
              <a:t>degli  strumenti europei di </a:t>
            </a:r>
          </a:p>
          <a:p>
            <a:r>
              <a:rPr lang="it-IT" sz="1350" b="1" dirty="0">
                <a:solidFill>
                  <a:srgbClr val="003499"/>
                </a:solidFill>
              </a:rPr>
              <a:t>certificazione delle competenze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 rotWithShape="1">
          <a:blip r:embed="rId7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173841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380CDC01-DAFF-411C-888D-969489F57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8820471" cy="49615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356500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475BA9CB-E69A-49E6-8844-4B6673B08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1" y="908720"/>
            <a:ext cx="8728971" cy="49100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60400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59DA811F-F40D-4059-9DB7-D3FF66B5C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7721"/>
            <a:ext cx="9036496" cy="508303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414932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xmlns="" id="{60454CC6-BB7C-4C89-95E8-C7323FD703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228874"/>
              </p:ext>
            </p:extLst>
          </p:nvPr>
        </p:nvGraphicFramePr>
        <p:xfrm>
          <a:off x="2411760" y="857250"/>
          <a:ext cx="3861089" cy="52120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623398">
                  <a:extLst>
                    <a:ext uri="{9D8B030D-6E8A-4147-A177-3AD203B41FA5}">
                      <a16:colId xmlns:a16="http://schemas.microsoft.com/office/drawing/2014/main" xmlns="" val="1501443609"/>
                    </a:ext>
                  </a:extLst>
                </a:gridCol>
                <a:gridCol w="210428">
                  <a:extLst>
                    <a:ext uri="{9D8B030D-6E8A-4147-A177-3AD203B41FA5}">
                      <a16:colId xmlns:a16="http://schemas.microsoft.com/office/drawing/2014/main" xmlns="" val="2984089298"/>
                    </a:ext>
                  </a:extLst>
                </a:gridCol>
                <a:gridCol w="2027263">
                  <a:extLst>
                    <a:ext uri="{9D8B030D-6E8A-4147-A177-3AD203B41FA5}">
                      <a16:colId xmlns:a16="http://schemas.microsoft.com/office/drawing/2014/main" xmlns="" val="416108843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Simonetta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Tebaldini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212737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Maria Grazia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Omelio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8647702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Mariangela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Trebeschi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837664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Carlotta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Chiaf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260878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Guido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Gelatti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77151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Virginia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Alberti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3549265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Mariateresa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Tosi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779937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Cristina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Barezzani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1235126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Jsa</a:t>
                      </a:r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 Carmen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Melillo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01225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Francesca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Bottura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5284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Chiara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Lecchi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6429916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Alessandro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Vinati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3866056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Barbara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Bottari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4288008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Alessandro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Bugatti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63073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Nicola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Bontempi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1177297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Carmelo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Gerardi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0276774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Rosa 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 err="1">
                          <a:solidFill>
                            <a:srgbClr val="003499"/>
                          </a:solidFill>
                        </a:rPr>
                        <a:t>Silletta</a:t>
                      </a:r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67244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Francesco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Patitucci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2879223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Lucia</a:t>
                      </a: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rgbClr val="003499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solidFill>
                            <a:srgbClr val="003499"/>
                          </a:solidFill>
                        </a:rPr>
                        <a:t>Latorre</a:t>
                      </a:r>
                    </a:p>
                  </a:txBody>
                  <a:tcPr marL="68580" marR="68580" marT="34290" marB="3429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65628126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953968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89AE1FC3-2B30-47A1-80FF-53F8B6470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3" y="908720"/>
            <a:ext cx="9052497" cy="5092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22629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F0BE2D-4F58-4FF4-B1D8-27E93B182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3053" y="692696"/>
            <a:ext cx="5986363" cy="648072"/>
          </a:xfrm>
        </p:spPr>
        <p:txBody>
          <a:bodyPr/>
          <a:lstStyle/>
          <a:p>
            <a:r>
              <a:rPr lang="it-IT" sz="4000" b="1" dirty="0">
                <a:solidFill>
                  <a:srgbClr val="3333FF"/>
                </a:solidFill>
                <a:latin typeface="39 Smooth" panose="00000400000000000000" pitchFamily="2" charset="0"/>
              </a:rPr>
              <a:t>La vita è tutta un Quiz!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xmlns="" id="{DDF0BE2D-4F58-4FF4-B1D8-27E93B182D75}"/>
              </a:ext>
            </a:extLst>
          </p:cNvPr>
          <p:cNvSpPr txBox="1">
            <a:spLocks/>
          </p:cNvSpPr>
          <p:nvPr/>
        </p:nvSpPr>
        <p:spPr>
          <a:xfrm>
            <a:off x="3707904" y="1196752"/>
            <a:ext cx="5112568" cy="9409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5400" b="1" dirty="0">
                <a:solidFill>
                  <a:srgbClr val="FF0000"/>
                </a:solidFill>
                <a:latin typeface="39 Smooth" panose="00000400000000000000" pitchFamily="2" charset="0"/>
              </a:rPr>
              <a:t>www.kahoot.it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27" y="908721"/>
            <a:ext cx="1868354" cy="388843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51520" y="5467290"/>
            <a:ext cx="482375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3000" b="1" dirty="0">
                <a:solidFill>
                  <a:srgbClr val="FF0000"/>
                </a:solidFill>
                <a:latin typeface="39 Smooth" panose="00000400000000000000" pitchFamily="2" charset="0"/>
              </a:rPr>
              <a:t>…giochiamo con i primi 20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45" y="2019863"/>
            <a:ext cx="6210971" cy="349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9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6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AFA84D5B-FB00-457F-B0C2-CD7EE6A2E08B}"/>
              </a:ext>
            </a:extLst>
          </p:cNvPr>
          <p:cNvSpPr/>
          <p:nvPr/>
        </p:nvSpPr>
        <p:spPr>
          <a:xfrm>
            <a:off x="361281" y="84590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supporto delle professioni del futuro da oggi al 2023…</a:t>
            </a:r>
            <a:endParaRPr lang="it-IT" sz="3200" dirty="0"/>
          </a:p>
        </p:txBody>
      </p:sp>
      <p:pic>
        <p:nvPicPr>
          <p:cNvPr id="6" name="Picture 2" descr="Successo, Donna D'Affari, Carriera">
            <a:extLst>
              <a:ext uri="{FF2B5EF4-FFF2-40B4-BE49-F238E27FC236}">
                <a16:creationId xmlns:a16="http://schemas.microsoft.com/office/drawing/2014/main" xmlns="" id="{5F2BDDA2-E7F5-4A0D-86BF-15AEA1DC4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478" y="1056315"/>
            <a:ext cx="3194241" cy="13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E74EBF4E-A9C2-48D4-90E2-2CD6950B546B}"/>
              </a:ext>
            </a:extLst>
          </p:cNvPr>
          <p:cNvSpPr/>
          <p:nvPr/>
        </p:nvSpPr>
        <p:spPr>
          <a:xfrm>
            <a:off x="179512" y="2415565"/>
            <a:ext cx="70567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Saranno richiesti tra i 2,5 e i 3 milioni di nuovi lavoratori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Richiesta di competenze trasversali o soft skills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Capacità di adattamento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Capacità di lavorare in autonomia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Problem solving (attitudine a risolvere eventuali problemi nel contesto  lavorativo)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Lavorare in team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Time management (gestione del tempo, rispetto delle scadenze,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ect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..)</a:t>
            </a: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L’esperienza all’estero aiuta ad acquisire e migliorare le tanto ricercate 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«soft skills»</a:t>
            </a:r>
            <a:endParaRPr lang="it-IT" sz="16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81050177-F2C7-4BFD-86EC-639D413F3D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79" y="2835242"/>
            <a:ext cx="3060292" cy="55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5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per il Regno Unito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41451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dei </a:t>
            </a:r>
            <a:r>
              <a:rPr lang="it-IT" b="1" dirty="0">
                <a:solidFill>
                  <a:srgbClr val="FF0000"/>
                </a:solidFill>
              </a:rPr>
              <a:t>licei scientifici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22E76C12-97AA-46DE-ACE7-E04181A722A6}"/>
              </a:ext>
            </a:extLst>
          </p:cNvPr>
          <p:cNvSpPr/>
          <p:nvPr/>
        </p:nvSpPr>
        <p:spPr>
          <a:xfrm>
            <a:off x="5292080" y="5246769"/>
            <a:ext cx="2839367" cy="386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9545" marR="5080" indent="-157480">
              <a:lnSpc>
                <a:spcPct val="115799"/>
              </a:lnSpc>
              <a:spcBef>
                <a:spcPts val="100"/>
              </a:spcBef>
            </a:pPr>
            <a:r>
              <a:rPr lang="it-IT" b="1" spc="80" dirty="0">
                <a:solidFill>
                  <a:srgbClr val="A62C38"/>
                </a:solidFill>
                <a:latin typeface="Trebuchet MS"/>
              </a:rPr>
              <a:t>Marketing e Web radio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0B565685-CD0B-4037-98F0-DD65A32A5733}"/>
              </a:ext>
            </a:extLst>
          </p:cNvPr>
          <p:cNvSpPr txBox="1"/>
          <p:nvPr/>
        </p:nvSpPr>
        <p:spPr>
          <a:xfrm>
            <a:off x="1111846" y="4996032"/>
            <a:ext cx="1735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Elettrico e IT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989482"/>
            <a:ext cx="3962400" cy="2647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361" y="2227677"/>
            <a:ext cx="360045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Stella a 5 punte 10"/>
          <p:cNvSpPr/>
          <p:nvPr/>
        </p:nvSpPr>
        <p:spPr>
          <a:xfrm>
            <a:off x="7915423" y="896761"/>
            <a:ext cx="432048" cy="4337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099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2748"/>
            <a:ext cx="8220527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per il Portogallo</a:t>
            </a:r>
            <a:b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it-IT" sz="3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-1860" y="1476490"/>
            <a:ext cx="866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tecnico-economico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CE06A7AA-6513-4657-8789-F717AF1DC5D5}"/>
              </a:ext>
            </a:extLst>
          </p:cNvPr>
          <p:cNvSpPr txBox="1"/>
          <p:nvPr/>
        </p:nvSpPr>
        <p:spPr>
          <a:xfrm>
            <a:off x="1167921" y="5318914"/>
            <a:ext cx="2540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IT e Digitale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 descr="Risultati immagini per competenze linguistiche e digita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1616"/>
            <a:ext cx="5600878" cy="2686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tella a 5 punte 7"/>
          <p:cNvSpPr/>
          <p:nvPr/>
        </p:nvSpPr>
        <p:spPr>
          <a:xfrm>
            <a:off x="7915423" y="896761"/>
            <a:ext cx="432048" cy="43378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90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xmlns="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di Lione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D281B3FA-1CC7-46C2-A9D8-D12D6002D5D6}"/>
              </a:ext>
            </a:extLst>
          </p:cNvPr>
          <p:cNvSpPr txBox="1"/>
          <p:nvPr/>
        </p:nvSpPr>
        <p:spPr>
          <a:xfrm>
            <a:off x="0" y="1444439"/>
            <a:ext cx="7218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Collaborazione con CCIAA Latina e gli </a:t>
            </a:r>
            <a:r>
              <a:rPr lang="it-IT" b="1" dirty="0">
                <a:solidFill>
                  <a:srgbClr val="FF0000"/>
                </a:solidFill>
              </a:rPr>
              <a:t>istituti e i licei artistici 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xmlns="" id="{09156B3B-CCDE-494C-9A1F-62CC70DC0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87302"/>
            <a:ext cx="4247291" cy="28702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Risultati immagini per fashion moda">
            <a:extLst>
              <a:ext uri="{FF2B5EF4-FFF2-40B4-BE49-F238E27FC236}">
                <a16:creationId xmlns:a16="http://schemas.microsoft.com/office/drawing/2014/main" xmlns="" id="{8465AEE3-5F87-4961-B91D-6308B3CEA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7" y="1856192"/>
            <a:ext cx="2771071" cy="2771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462FDA52-0F7B-4D13-91C4-C3A340F19F5C}"/>
              </a:ext>
            </a:extLst>
          </p:cNvPr>
          <p:cNvSpPr txBox="1"/>
          <p:nvPr/>
        </p:nvSpPr>
        <p:spPr>
          <a:xfrm>
            <a:off x="2612841" y="5326208"/>
            <a:ext cx="2798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Moda e Design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57827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13321</TotalTime>
  <Words>859</Words>
  <Application>Microsoft Office PowerPoint</Application>
  <PresentationFormat>Presentazione su schermo (4:3)</PresentationFormat>
  <Paragraphs>257</Paragraphs>
  <Slides>56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62" baseType="lpstr">
      <vt:lpstr>39 Smooth</vt:lpstr>
      <vt:lpstr>Arial</vt:lpstr>
      <vt:lpstr>Calibri</vt:lpstr>
      <vt:lpstr>Trebuchet MS</vt:lpstr>
      <vt:lpstr>Wingdings</vt:lpstr>
      <vt:lpstr>Tema di Office</vt:lpstr>
      <vt:lpstr>Studiare e Lavorare all’estero…con le Camere di Commercio italiane all’estero si può    Michele Torre       Roberto Tropea Maria Grazia Coppola</vt:lpstr>
      <vt:lpstr>La creazione del Network pubblico-privato atto a favorire la Transizione Scuola Lavoro &amp; i PCTO per acquisizione di competenze trasversali, orientamento al lavoro, fino al DUALE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Camera di Commercio Italiana per il Regno Unito</vt:lpstr>
      <vt:lpstr>Camera di Commercio Italiana per il Portogallo </vt:lpstr>
      <vt:lpstr>Camera di Commercio Italiana di Lione</vt:lpstr>
      <vt:lpstr>Camera di Commercio Italiana in Danimarca</vt:lpstr>
      <vt:lpstr>Camera di Commercio Italo-Ellenica di Salonicco e          Italo-Ellenica di Atene </vt:lpstr>
      <vt:lpstr>Camera di Commercio Belgo-Italiana</vt:lpstr>
      <vt:lpstr>Camera di Commercio Italo-Maltese</vt:lpstr>
      <vt:lpstr>Camera di Commercio italiana per la Germania (Berlino, Francoforte, Lipsia)  Francesco Schapira, Project Manager Verona, 29 novembre 2019</vt:lpstr>
      <vt:lpstr>INDICE</vt:lpstr>
      <vt:lpstr>COS‘È ITKAM</vt:lpstr>
      <vt:lpstr>RUOLO DI ITKAM NEI PCTO</vt:lpstr>
      <vt:lpstr>LE NOSTRE ESPERIENZE</vt:lpstr>
      <vt:lpstr>LE NOSTRE ESPERIENZE</vt:lpstr>
      <vt:lpstr>VIDEO</vt:lpstr>
      <vt:lpstr>Progetto Mo.VE Mobility for VET in Europe  Barbara Costantini, IIS Benedetto Castelli - Brescia Verona, 29 novembre 2019</vt:lpstr>
      <vt:lpstr>Mobility for VET in Europe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vita è tutta un Quiz!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damiano</dc:creator>
  <cp:lastModifiedBy>Michele Torre</cp:lastModifiedBy>
  <cp:revision>720</cp:revision>
  <cp:lastPrinted>2019-07-11T17:06:40Z</cp:lastPrinted>
  <dcterms:created xsi:type="dcterms:W3CDTF">2017-04-11T07:15:52Z</dcterms:created>
  <dcterms:modified xsi:type="dcterms:W3CDTF">2019-11-27T11:14:54Z</dcterms:modified>
</cp:coreProperties>
</file>