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61" r:id="rId3"/>
    <p:sldId id="366" r:id="rId4"/>
    <p:sldId id="347" r:id="rId5"/>
    <p:sldId id="348" r:id="rId6"/>
    <p:sldId id="349" r:id="rId7"/>
    <p:sldId id="361" r:id="rId8"/>
    <p:sldId id="367" r:id="rId9"/>
    <p:sldId id="362" r:id="rId10"/>
    <p:sldId id="368" r:id="rId11"/>
    <p:sldId id="363" r:id="rId12"/>
    <p:sldId id="369" r:id="rId13"/>
    <p:sldId id="364" r:id="rId14"/>
    <p:sldId id="370" r:id="rId15"/>
    <p:sldId id="380" r:id="rId16"/>
    <p:sldId id="358" r:id="rId17"/>
    <p:sldId id="381" r:id="rId18"/>
    <p:sldId id="386" r:id="rId19"/>
    <p:sldId id="387" r:id="rId20"/>
    <p:sldId id="388" r:id="rId21"/>
    <p:sldId id="385" r:id="rId22"/>
    <p:sldId id="371" r:id="rId23"/>
    <p:sldId id="356" r:id="rId24"/>
    <p:sldId id="374" r:id="rId25"/>
    <p:sldId id="373" r:id="rId26"/>
    <p:sldId id="375" r:id="rId27"/>
    <p:sldId id="376" r:id="rId28"/>
    <p:sldId id="360" r:id="rId29"/>
  </p:sldIdLst>
  <p:sldSz cx="12192000" cy="6858000"/>
  <p:notesSz cx="6858000" cy="9144000"/>
  <p:embeddedFontLst>
    <p:embeddedFont>
      <p:font typeface="Barlow Semi Condensed Light" panose="020B0604020202020204" charset="0"/>
      <p:regular r:id="rId32"/>
      <p: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Barlow Semi Condensed Medium" panose="020B0604020202020204" charset="0"/>
      <p:regular r:id="rId40"/>
      <p:italic r:id="rId41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D99"/>
    <a:srgbClr val="66B22E"/>
    <a:srgbClr val="9E70D7"/>
    <a:srgbClr val="294C97"/>
    <a:srgbClr val="F4690A"/>
    <a:srgbClr val="8672AF"/>
    <a:srgbClr val="B1D895"/>
    <a:srgbClr val="52CE16"/>
    <a:srgbClr val="FFD06B"/>
    <a:srgbClr val="669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5332" autoAdjust="0"/>
  </p:normalViewPr>
  <p:slideViewPr>
    <p:cSldViewPr snapToGrid="0">
      <p:cViewPr varScale="1">
        <p:scale>
          <a:sx n="69" d="100"/>
          <a:sy n="69" d="100"/>
        </p:scale>
        <p:origin x="80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80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Foglio_di_lavoro_di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445486438991608"/>
          <c:y val="4.1066358973309541E-2"/>
          <c:w val="0.79109027122016784"/>
          <c:h val="0.60133639872315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'fig 3'!$C$3</c:f>
              <c:strCache>
                <c:ptCount val="1"/>
                <c:pt idx="0">
                  <c:v>quota di imprenditori con un miglioramento del punteggio</c:v>
                </c:pt>
              </c:strCache>
            </c:strRef>
          </c:tx>
          <c:spPr>
            <a:solidFill>
              <a:srgbClr val="8672AF"/>
            </a:solidFill>
            <a:ln>
              <a:noFill/>
            </a:ln>
            <a:effectLst/>
          </c:spPr>
          <c:invertIfNegative val="0"/>
          <c:cat>
            <c:strRef>
              <c:f>'fig 3'!$B$4:$B$7</c:f>
              <c:strCache>
                <c:ptCount val="4"/>
                <c:pt idx="0">
                  <c:v>Totale</c:v>
                </c:pt>
                <c:pt idx="1">
                  <c:v>Solo corsi online </c:v>
                </c:pt>
                <c:pt idx="2">
                  <c:v>Corsi online + lezioni con docente</c:v>
                </c:pt>
                <c:pt idx="3">
                  <c:v>di cui:                                          lezione tenute in presenza</c:v>
                </c:pt>
              </c:strCache>
            </c:strRef>
          </c:cat>
          <c:val>
            <c:numRef>
              <c:f>'fig 3'!$C$4:$C$7</c:f>
              <c:numCache>
                <c:formatCode>General</c:formatCode>
                <c:ptCount val="4"/>
                <c:pt idx="0" formatCode="#,##0">
                  <c:v>76.415089999999992</c:v>
                </c:pt>
                <c:pt idx="1">
                  <c:v>70.283019999999993</c:v>
                </c:pt>
                <c:pt idx="2">
                  <c:v>85.638300000000001</c:v>
                </c:pt>
                <c:pt idx="3">
                  <c:v>87.777780000000007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9-4D0F-9A6C-56C6161077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4625184"/>
        <c:axId val="414621904"/>
      </c:barChart>
      <c:lineChart>
        <c:grouping val="stacked"/>
        <c:varyColors val="0"/>
        <c:ser>
          <c:idx val="2"/>
          <c:order val="1"/>
          <c:tx>
            <c:strRef>
              <c:f>'fig 3'!$D$3</c:f>
              <c:strCache>
                <c:ptCount val="1"/>
                <c:pt idx="0">
                  <c:v>variazione % del punteggio (scala dx)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'fig 3'!$B$4:$B$7</c:f>
              <c:strCache>
                <c:ptCount val="4"/>
                <c:pt idx="0">
                  <c:v>Totale</c:v>
                </c:pt>
                <c:pt idx="1">
                  <c:v>Solo corsi online </c:v>
                </c:pt>
                <c:pt idx="2">
                  <c:v>Corsi online + lezioni con docente</c:v>
                </c:pt>
                <c:pt idx="3">
                  <c:v>di cui:                                          lezione tenute in presenza</c:v>
                </c:pt>
              </c:strCache>
            </c:strRef>
          </c:cat>
          <c:val>
            <c:numRef>
              <c:f>'fig 3'!$D$4:$D$7</c:f>
              <c:numCache>
                <c:formatCode>General</c:formatCode>
                <c:ptCount val="4"/>
                <c:pt idx="0">
                  <c:v>9.4237299999999991</c:v>
                </c:pt>
                <c:pt idx="1">
                  <c:v>9.11313</c:v>
                </c:pt>
                <c:pt idx="2">
                  <c:v>10.906079999999999</c:v>
                </c:pt>
                <c:pt idx="3">
                  <c:v>13.849500000000001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DF9-4D0F-9A6C-56C6161077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9164232"/>
        <c:axId val="529162920"/>
      </c:lineChart>
      <c:catAx>
        <c:axId val="41462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14621904"/>
        <c:crosses val="autoZero"/>
        <c:auto val="1"/>
        <c:lblAlgn val="ctr"/>
        <c:lblOffset val="100"/>
        <c:noMultiLvlLbl val="0"/>
      </c:catAx>
      <c:valAx>
        <c:axId val="414621904"/>
        <c:scaling>
          <c:orientation val="minMax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14625184"/>
        <c:crosses val="autoZero"/>
        <c:crossBetween val="between"/>
      </c:valAx>
      <c:valAx>
        <c:axId val="529162920"/>
        <c:scaling>
          <c:orientation val="minMax"/>
        </c:scaling>
        <c:delete val="0"/>
        <c:axPos val="r"/>
        <c:numFmt formatCode="#,##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9164232"/>
        <c:crosses val="max"/>
        <c:crossBetween val="between"/>
      </c:valAx>
      <c:catAx>
        <c:axId val="529164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91629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473420204047259E-2"/>
          <c:y val="0.8258827622195164"/>
          <c:w val="0.95777494859560797"/>
          <c:h val="0.154125565020554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/>
      </a:pPr>
      <a:endParaRPr lang="it-I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33D159-C4E1-4826-BBC8-17CBEAF103D5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76789984-D8E7-49C3-8D75-E0F5D9AD2871}">
      <dgm:prSet phldrT="[Testo]" custT="1"/>
      <dgm:spPr>
        <a:solidFill>
          <a:srgbClr val="EB6A16"/>
        </a:solidFill>
      </dgm:spPr>
      <dgm:t>
        <a:bodyPr/>
        <a:lstStyle/>
        <a:p>
          <a:endParaRPr lang="it-IT" sz="1100" dirty="0"/>
        </a:p>
      </dgm:t>
    </dgm:pt>
    <dgm:pt modelId="{49D0C1BD-9BD0-4B52-9F2B-711E8196274C}" type="parTrans" cxnId="{A652B7D9-F847-4B7E-AB17-3D2E6C6C8418}">
      <dgm:prSet/>
      <dgm:spPr/>
      <dgm:t>
        <a:bodyPr/>
        <a:lstStyle/>
        <a:p>
          <a:endParaRPr lang="it-IT"/>
        </a:p>
      </dgm:t>
    </dgm:pt>
    <dgm:pt modelId="{1AC707AB-33BD-457C-A4BA-B10D4C5B4C57}" type="sibTrans" cxnId="{A652B7D9-F847-4B7E-AB17-3D2E6C6C8418}">
      <dgm:prSet/>
      <dgm:spPr/>
      <dgm:t>
        <a:bodyPr/>
        <a:lstStyle/>
        <a:p>
          <a:endParaRPr lang="it-IT"/>
        </a:p>
      </dgm:t>
    </dgm:pt>
    <dgm:pt modelId="{09F491BE-7BA8-4C05-9FB6-45AA5177D5F5}">
      <dgm:prSet phldrT="[Testo]"/>
      <dgm:spPr>
        <a:solidFill>
          <a:srgbClr val="294C97"/>
        </a:solidFill>
      </dgm:spPr>
      <dgm:t>
        <a:bodyPr/>
        <a:lstStyle/>
        <a:p>
          <a:endParaRPr lang="it-IT" dirty="0"/>
        </a:p>
      </dgm:t>
    </dgm:pt>
    <dgm:pt modelId="{B3F3DBFF-50BD-4546-B871-B8E1D6928848}" type="parTrans" cxnId="{5F1DAEF5-EE1C-4091-A769-66AA5674019F}">
      <dgm:prSet/>
      <dgm:spPr/>
      <dgm:t>
        <a:bodyPr/>
        <a:lstStyle/>
        <a:p>
          <a:endParaRPr lang="it-IT"/>
        </a:p>
      </dgm:t>
    </dgm:pt>
    <dgm:pt modelId="{03A2EBAA-E929-400B-A5E1-79F66136B56A}" type="sibTrans" cxnId="{5F1DAEF5-EE1C-4091-A769-66AA5674019F}">
      <dgm:prSet/>
      <dgm:spPr/>
      <dgm:t>
        <a:bodyPr/>
        <a:lstStyle/>
        <a:p>
          <a:endParaRPr lang="it-IT"/>
        </a:p>
      </dgm:t>
    </dgm:pt>
    <dgm:pt modelId="{A7A72C6B-F8CE-4E66-B193-BF6E9C11FFA5}">
      <dgm:prSet phldrT="[Testo]" custT="1"/>
      <dgm:spPr>
        <a:solidFill>
          <a:srgbClr val="92D050"/>
        </a:solidFill>
      </dgm:spPr>
      <dgm:t>
        <a:bodyPr/>
        <a:lstStyle/>
        <a:p>
          <a:endParaRPr lang="it-IT" sz="3200" dirty="0"/>
        </a:p>
      </dgm:t>
    </dgm:pt>
    <dgm:pt modelId="{6DA35CEE-2EEB-4C6F-9617-4748CBC32FF3}" type="sibTrans" cxnId="{A89ECE06-09B4-4B2B-8D8C-D1E0890FAFC6}">
      <dgm:prSet/>
      <dgm:spPr/>
      <dgm:t>
        <a:bodyPr/>
        <a:lstStyle/>
        <a:p>
          <a:endParaRPr lang="it-IT"/>
        </a:p>
      </dgm:t>
    </dgm:pt>
    <dgm:pt modelId="{3A87C97A-1878-41B9-86E6-9968B7CBCA48}" type="parTrans" cxnId="{A89ECE06-09B4-4B2B-8D8C-D1E0890FAFC6}">
      <dgm:prSet/>
      <dgm:spPr/>
      <dgm:t>
        <a:bodyPr/>
        <a:lstStyle/>
        <a:p>
          <a:endParaRPr lang="it-IT"/>
        </a:p>
      </dgm:t>
    </dgm:pt>
    <dgm:pt modelId="{5C559C57-63E5-4D1C-B835-CCA2E9AD2D95}" type="pres">
      <dgm:prSet presAssocID="{8833D159-C4E1-4826-BBC8-17CBEAF103D5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450500D-2D4E-4882-B6E0-1B96F682B22A}" type="pres">
      <dgm:prSet presAssocID="{8833D159-C4E1-4826-BBC8-17CBEAF103D5}" presName="comp1" presStyleCnt="0"/>
      <dgm:spPr/>
      <dgm:t>
        <a:bodyPr/>
        <a:lstStyle/>
        <a:p>
          <a:endParaRPr lang="it-IT"/>
        </a:p>
      </dgm:t>
    </dgm:pt>
    <dgm:pt modelId="{C0218B58-75BB-42EE-9F0F-21D88BFCFE94}" type="pres">
      <dgm:prSet presAssocID="{8833D159-C4E1-4826-BBC8-17CBEAF103D5}" presName="circle1" presStyleLbl="node1" presStyleIdx="0" presStyleCnt="3"/>
      <dgm:spPr/>
      <dgm:t>
        <a:bodyPr/>
        <a:lstStyle/>
        <a:p>
          <a:endParaRPr lang="it-IT"/>
        </a:p>
      </dgm:t>
    </dgm:pt>
    <dgm:pt modelId="{9E12CF23-4631-479B-BBB3-BCF75677E6CD}" type="pres">
      <dgm:prSet presAssocID="{8833D159-C4E1-4826-BBC8-17CBEAF103D5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9A52C77-78A0-4A41-AD34-ACFB0950462F}" type="pres">
      <dgm:prSet presAssocID="{8833D159-C4E1-4826-BBC8-17CBEAF103D5}" presName="comp2" presStyleCnt="0"/>
      <dgm:spPr/>
      <dgm:t>
        <a:bodyPr/>
        <a:lstStyle/>
        <a:p>
          <a:endParaRPr lang="it-IT"/>
        </a:p>
      </dgm:t>
    </dgm:pt>
    <dgm:pt modelId="{C1424F2F-6500-4FCF-B543-98A633B94090}" type="pres">
      <dgm:prSet presAssocID="{8833D159-C4E1-4826-BBC8-17CBEAF103D5}" presName="circle2" presStyleLbl="node1" presStyleIdx="1" presStyleCnt="3" custScaleX="77143" custScaleY="67940" custLinFactNeighborY="15214"/>
      <dgm:spPr/>
      <dgm:t>
        <a:bodyPr/>
        <a:lstStyle/>
        <a:p>
          <a:endParaRPr lang="it-IT"/>
        </a:p>
      </dgm:t>
    </dgm:pt>
    <dgm:pt modelId="{ADD2D0C3-43F2-4762-B2F7-7C64A9D412FA}" type="pres">
      <dgm:prSet presAssocID="{8833D159-C4E1-4826-BBC8-17CBEAF103D5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E1D1A5-4040-43C1-898B-9BFD0ABC59E2}" type="pres">
      <dgm:prSet presAssocID="{8833D159-C4E1-4826-BBC8-17CBEAF103D5}" presName="comp3" presStyleCnt="0"/>
      <dgm:spPr/>
      <dgm:t>
        <a:bodyPr/>
        <a:lstStyle/>
        <a:p>
          <a:endParaRPr lang="it-IT"/>
        </a:p>
      </dgm:t>
    </dgm:pt>
    <dgm:pt modelId="{57A8CEB4-C11E-465B-81F7-7B7A2635F50C}" type="pres">
      <dgm:prSet presAssocID="{8833D159-C4E1-4826-BBC8-17CBEAF103D5}" presName="circle3" presStyleLbl="node1" presStyleIdx="2" presStyleCnt="3" custScaleX="59786" custScaleY="52268" custLinFactNeighborY="22821"/>
      <dgm:spPr/>
      <dgm:t>
        <a:bodyPr/>
        <a:lstStyle/>
        <a:p>
          <a:endParaRPr lang="it-IT"/>
        </a:p>
      </dgm:t>
    </dgm:pt>
    <dgm:pt modelId="{854C19B3-A892-4EC7-ABFF-A9413AAB1022}" type="pres">
      <dgm:prSet presAssocID="{8833D159-C4E1-4826-BBC8-17CBEAF103D5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89ECE06-09B4-4B2B-8D8C-D1E0890FAFC6}" srcId="{8833D159-C4E1-4826-BBC8-17CBEAF103D5}" destId="{A7A72C6B-F8CE-4E66-B193-BF6E9C11FFA5}" srcOrd="0" destOrd="0" parTransId="{3A87C97A-1878-41B9-86E6-9968B7CBCA48}" sibTransId="{6DA35CEE-2EEB-4C6F-9617-4748CBC32FF3}"/>
    <dgm:cxn modelId="{A652B7D9-F847-4B7E-AB17-3D2E6C6C8418}" srcId="{8833D159-C4E1-4826-BBC8-17CBEAF103D5}" destId="{76789984-D8E7-49C3-8D75-E0F5D9AD2871}" srcOrd="1" destOrd="0" parTransId="{49D0C1BD-9BD0-4B52-9F2B-711E8196274C}" sibTransId="{1AC707AB-33BD-457C-A4BA-B10D4C5B4C57}"/>
    <dgm:cxn modelId="{40C66CFF-E155-426E-B923-57BED69EF4CF}" type="presOf" srcId="{09F491BE-7BA8-4C05-9FB6-45AA5177D5F5}" destId="{57A8CEB4-C11E-465B-81F7-7B7A2635F50C}" srcOrd="0" destOrd="0" presId="urn:microsoft.com/office/officeart/2005/8/layout/venn2"/>
    <dgm:cxn modelId="{52139378-4773-4342-9AB0-A7A326DAF68E}" type="presOf" srcId="{A7A72C6B-F8CE-4E66-B193-BF6E9C11FFA5}" destId="{9E12CF23-4631-479B-BBB3-BCF75677E6CD}" srcOrd="1" destOrd="0" presId="urn:microsoft.com/office/officeart/2005/8/layout/venn2"/>
    <dgm:cxn modelId="{EB025832-6FB1-46E4-9BCD-4D075B125042}" type="presOf" srcId="{09F491BE-7BA8-4C05-9FB6-45AA5177D5F5}" destId="{854C19B3-A892-4EC7-ABFF-A9413AAB1022}" srcOrd="1" destOrd="0" presId="urn:microsoft.com/office/officeart/2005/8/layout/venn2"/>
    <dgm:cxn modelId="{9A039450-C0C0-4BE7-9824-35B2ACAD79EC}" type="presOf" srcId="{76789984-D8E7-49C3-8D75-E0F5D9AD2871}" destId="{C1424F2F-6500-4FCF-B543-98A633B94090}" srcOrd="0" destOrd="0" presId="urn:microsoft.com/office/officeart/2005/8/layout/venn2"/>
    <dgm:cxn modelId="{5F1DAEF5-EE1C-4091-A769-66AA5674019F}" srcId="{8833D159-C4E1-4826-BBC8-17CBEAF103D5}" destId="{09F491BE-7BA8-4C05-9FB6-45AA5177D5F5}" srcOrd="2" destOrd="0" parTransId="{B3F3DBFF-50BD-4546-B871-B8E1D6928848}" sibTransId="{03A2EBAA-E929-400B-A5E1-79F66136B56A}"/>
    <dgm:cxn modelId="{659D9CE0-6051-409B-847C-B742BFD3C159}" type="presOf" srcId="{A7A72C6B-F8CE-4E66-B193-BF6E9C11FFA5}" destId="{C0218B58-75BB-42EE-9F0F-21D88BFCFE94}" srcOrd="0" destOrd="0" presId="urn:microsoft.com/office/officeart/2005/8/layout/venn2"/>
    <dgm:cxn modelId="{934D924C-E89D-4A52-8138-00A6CD42065A}" type="presOf" srcId="{76789984-D8E7-49C3-8D75-E0F5D9AD2871}" destId="{ADD2D0C3-43F2-4762-B2F7-7C64A9D412FA}" srcOrd="1" destOrd="0" presId="urn:microsoft.com/office/officeart/2005/8/layout/venn2"/>
    <dgm:cxn modelId="{6D0EACD0-B6A7-4745-84CB-E29F2EA291CD}" type="presOf" srcId="{8833D159-C4E1-4826-BBC8-17CBEAF103D5}" destId="{5C559C57-63E5-4D1C-B835-CCA2E9AD2D95}" srcOrd="0" destOrd="0" presId="urn:microsoft.com/office/officeart/2005/8/layout/venn2"/>
    <dgm:cxn modelId="{5ABFDD1F-D235-414E-9342-4953A507BCFA}" type="presParOf" srcId="{5C559C57-63E5-4D1C-B835-CCA2E9AD2D95}" destId="{8450500D-2D4E-4882-B6E0-1B96F682B22A}" srcOrd="0" destOrd="0" presId="urn:microsoft.com/office/officeart/2005/8/layout/venn2"/>
    <dgm:cxn modelId="{89E8D6DB-CA4C-45F8-A4BA-5DCB01675C2A}" type="presParOf" srcId="{8450500D-2D4E-4882-B6E0-1B96F682B22A}" destId="{C0218B58-75BB-42EE-9F0F-21D88BFCFE94}" srcOrd="0" destOrd="0" presId="urn:microsoft.com/office/officeart/2005/8/layout/venn2"/>
    <dgm:cxn modelId="{B8CEAEB4-70DB-49D3-8BB4-5974D01748B1}" type="presParOf" srcId="{8450500D-2D4E-4882-B6E0-1B96F682B22A}" destId="{9E12CF23-4631-479B-BBB3-BCF75677E6CD}" srcOrd="1" destOrd="0" presId="urn:microsoft.com/office/officeart/2005/8/layout/venn2"/>
    <dgm:cxn modelId="{94C011FD-2979-4E2F-91AF-27118CD7B577}" type="presParOf" srcId="{5C559C57-63E5-4D1C-B835-CCA2E9AD2D95}" destId="{89A52C77-78A0-4A41-AD34-ACFB0950462F}" srcOrd="1" destOrd="0" presId="urn:microsoft.com/office/officeart/2005/8/layout/venn2"/>
    <dgm:cxn modelId="{1DB92850-0B2B-409E-8233-D0B6D9003D8A}" type="presParOf" srcId="{89A52C77-78A0-4A41-AD34-ACFB0950462F}" destId="{C1424F2F-6500-4FCF-B543-98A633B94090}" srcOrd="0" destOrd="0" presId="urn:microsoft.com/office/officeart/2005/8/layout/venn2"/>
    <dgm:cxn modelId="{FC6FA6FC-C897-4D51-A090-8B17E7C949E5}" type="presParOf" srcId="{89A52C77-78A0-4A41-AD34-ACFB0950462F}" destId="{ADD2D0C3-43F2-4762-B2F7-7C64A9D412FA}" srcOrd="1" destOrd="0" presId="urn:microsoft.com/office/officeart/2005/8/layout/venn2"/>
    <dgm:cxn modelId="{A0EBB83B-1D83-4352-A7E9-219E88325097}" type="presParOf" srcId="{5C559C57-63E5-4D1C-B835-CCA2E9AD2D95}" destId="{52E1D1A5-4040-43C1-898B-9BFD0ABC59E2}" srcOrd="2" destOrd="0" presId="urn:microsoft.com/office/officeart/2005/8/layout/venn2"/>
    <dgm:cxn modelId="{D9FF4B8B-8BFC-4087-B2B1-2070D65D3624}" type="presParOf" srcId="{52E1D1A5-4040-43C1-898B-9BFD0ABC59E2}" destId="{57A8CEB4-C11E-465B-81F7-7B7A2635F50C}" srcOrd="0" destOrd="0" presId="urn:microsoft.com/office/officeart/2005/8/layout/venn2"/>
    <dgm:cxn modelId="{C3B51DB1-BDE4-49B1-9245-1C54A251491F}" type="presParOf" srcId="{52E1D1A5-4040-43C1-898B-9BFD0ABC59E2}" destId="{854C19B3-A892-4EC7-ABFF-A9413AAB102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218B58-75BB-42EE-9F0F-21D88BFCFE94}">
      <dsp:nvSpPr>
        <dsp:cNvPr id="0" name=""/>
        <dsp:cNvSpPr/>
      </dsp:nvSpPr>
      <dsp:spPr>
        <a:xfrm>
          <a:off x="1403261" y="0"/>
          <a:ext cx="4693169" cy="4693169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200" kern="1200" dirty="0"/>
        </a:p>
      </dsp:txBody>
      <dsp:txXfrm>
        <a:off x="2929715" y="234658"/>
        <a:ext cx="1640262" cy="703975"/>
      </dsp:txXfrm>
    </dsp:sp>
    <dsp:sp modelId="{C1424F2F-6500-4FCF-B543-98A633B94090}">
      <dsp:nvSpPr>
        <dsp:cNvPr id="0" name=""/>
        <dsp:cNvSpPr/>
      </dsp:nvSpPr>
      <dsp:spPr>
        <a:xfrm>
          <a:off x="2392177" y="2273042"/>
          <a:ext cx="2715338" cy="2391404"/>
        </a:xfrm>
        <a:prstGeom prst="ellipse">
          <a:avLst/>
        </a:prstGeom>
        <a:solidFill>
          <a:srgbClr val="EB6A1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100" kern="1200" dirty="0"/>
        </a:p>
      </dsp:txBody>
      <dsp:txXfrm>
        <a:off x="3117172" y="2422505"/>
        <a:ext cx="1265347" cy="448388"/>
      </dsp:txXfrm>
    </dsp:sp>
    <dsp:sp modelId="{57A8CEB4-C11E-465B-81F7-7B7A2635F50C}">
      <dsp:nvSpPr>
        <dsp:cNvPr id="0" name=""/>
        <dsp:cNvSpPr/>
      </dsp:nvSpPr>
      <dsp:spPr>
        <a:xfrm>
          <a:off x="3048381" y="3442134"/>
          <a:ext cx="1402929" cy="1226512"/>
        </a:xfrm>
        <a:prstGeom prst="ellipse">
          <a:avLst/>
        </a:prstGeom>
        <a:solidFill>
          <a:srgbClr val="294C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100" kern="1200" dirty="0"/>
        </a:p>
      </dsp:txBody>
      <dsp:txXfrm>
        <a:off x="3253836" y="3748762"/>
        <a:ext cx="992020" cy="613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D2CCB-3112-49C9-A5B8-E8CEB47D5C0C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89C7B-EB4B-4CC6-AE92-C7C8A053CE1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4238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44F54-A371-4EE1-B0EF-155ABA6991CC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298C6-DF66-42BE-8A69-9D62A66477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4770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816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9668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8951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3355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9859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298C6-DF66-42BE-8A69-9D62A664771F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4965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8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+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9047922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3" name="Segnaposto grafico 12"/>
          <p:cNvSpPr>
            <a:spLocks noGrp="1"/>
          </p:cNvSpPr>
          <p:nvPr>
            <p:ph type="chart" sz="quarter" idx="14"/>
          </p:nvPr>
        </p:nvSpPr>
        <p:spPr>
          <a:xfrm>
            <a:off x="6286500" y="1043121"/>
            <a:ext cx="5067300" cy="5175250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sp>
        <p:nvSpPr>
          <p:cNvPr id="15" name="Segnaposto testo 14"/>
          <p:cNvSpPr>
            <a:spLocks noGrp="1"/>
          </p:cNvSpPr>
          <p:nvPr>
            <p:ph type="body" sz="quarter" idx="15" hasCustomPrompt="1"/>
          </p:nvPr>
        </p:nvSpPr>
        <p:spPr>
          <a:xfrm>
            <a:off x="1397076" y="1043121"/>
            <a:ext cx="3954462" cy="991419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800">
                <a:solidFill>
                  <a:srgbClr val="4F9D95"/>
                </a:solidFill>
                <a:latin typeface="Barlow Semi Condensed Medium" panose="00000606000000000000" pitchFamily="2" charset="0"/>
              </a:defRPr>
            </a:lvl2pPr>
            <a:lvl3pPr marL="914400" indent="0">
              <a:buNone/>
              <a:defRPr sz="2800">
                <a:solidFill>
                  <a:srgbClr val="4F9D95"/>
                </a:solidFill>
                <a:latin typeface="Barlow Semi Condensed Medium" panose="00000606000000000000" pitchFamily="2" charset="0"/>
              </a:defRPr>
            </a:lvl3pPr>
            <a:lvl4pPr marL="1371600" indent="0">
              <a:buNone/>
              <a:defRPr sz="2800">
                <a:solidFill>
                  <a:srgbClr val="4F9D95"/>
                </a:solidFill>
                <a:latin typeface="Barlow Semi Condensed Medium" panose="00000606000000000000" pitchFamily="2" charset="0"/>
              </a:defRPr>
            </a:lvl4pPr>
            <a:lvl5pPr marL="1828800" indent="0">
              <a:buNone/>
              <a:defRPr sz="2800">
                <a:solidFill>
                  <a:srgbClr val="4F9D95"/>
                </a:solidFill>
                <a:latin typeface="Barlow Semi Condensed Medium" panose="00000606000000000000" pitchFamily="2" charset="0"/>
              </a:defRPr>
            </a:lvl5pPr>
          </a:lstStyle>
          <a:p>
            <a:pPr lvl="0"/>
            <a:r>
              <a:rPr lang="it-IT" dirty="0" smtClean="0"/>
              <a:t>Titolo del paragrafo</a:t>
            </a:r>
          </a:p>
        </p:txBody>
      </p:sp>
      <p:sp>
        <p:nvSpPr>
          <p:cNvPr id="17" name="Segnaposto testo 16"/>
          <p:cNvSpPr>
            <a:spLocks noGrp="1"/>
          </p:cNvSpPr>
          <p:nvPr>
            <p:ph type="body" sz="quarter" idx="16"/>
          </p:nvPr>
        </p:nvSpPr>
        <p:spPr>
          <a:xfrm>
            <a:off x="1397692" y="2095500"/>
            <a:ext cx="3954463" cy="292608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it-IT" dirty="0" smtClean="0"/>
              <a:t>Modifica gli stili del testo dello schema</a:t>
            </a:r>
          </a:p>
        </p:txBody>
      </p:sp>
      <p:sp>
        <p:nvSpPr>
          <p:cNvPr id="19" name="Segnaposto testo 18"/>
          <p:cNvSpPr>
            <a:spLocks noGrp="1"/>
          </p:cNvSpPr>
          <p:nvPr>
            <p:ph type="body" sz="quarter" idx="17" hasCustomPrompt="1"/>
          </p:nvPr>
        </p:nvSpPr>
        <p:spPr>
          <a:xfrm>
            <a:off x="2887578" y="5181600"/>
            <a:ext cx="2463959" cy="1036638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1600" b="0" i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1">
                <a:latin typeface="Barlow Semi Condensed Light" panose="00000406000000000000" pitchFamily="2" charset="0"/>
              </a:defRPr>
            </a:lvl2pPr>
            <a:lvl3pPr>
              <a:defRPr b="0" i="1">
                <a:latin typeface="Barlow Semi Condensed Light" panose="00000406000000000000" pitchFamily="2" charset="0"/>
              </a:defRPr>
            </a:lvl3pPr>
            <a:lvl4pPr>
              <a:defRPr b="0" i="1">
                <a:latin typeface="Barlow Semi Condensed Light" panose="00000406000000000000" pitchFamily="2" charset="0"/>
              </a:defRPr>
            </a:lvl4pPr>
            <a:lvl5pPr>
              <a:defRPr b="0" i="1">
                <a:latin typeface="Barlow Semi Condensed Light" panose="00000406000000000000" pitchFamily="2" charset="0"/>
              </a:defRPr>
            </a:lvl5pPr>
          </a:lstStyle>
          <a:p>
            <a:pPr lvl="0"/>
            <a:r>
              <a:rPr lang="it-IT" dirty="0" smtClean="0"/>
              <a:t>Fonte: inserire fonte qui</a:t>
            </a:r>
            <a:endParaRPr lang="it-IT" dirty="0"/>
          </a:p>
        </p:txBody>
      </p:sp>
      <p:sp>
        <p:nvSpPr>
          <p:cNvPr id="21" name="Segnaposto testo 14"/>
          <p:cNvSpPr>
            <a:spLocks noGrp="1"/>
          </p:cNvSpPr>
          <p:nvPr>
            <p:ph type="body" sz="quarter" idx="13" hasCustomPrompt="1"/>
          </p:nvPr>
        </p:nvSpPr>
        <p:spPr>
          <a:xfrm>
            <a:off x="1397076" y="136526"/>
            <a:ext cx="8678035" cy="48731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 smtClean="0"/>
              <a:t>TITOLO SLIDE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2" r="75455"/>
          <a:stretch/>
        </p:blipFill>
        <p:spPr>
          <a:xfrm>
            <a:off x="0" y="4147126"/>
            <a:ext cx="2992582" cy="271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24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pertina /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7"/>
          <a:stretch/>
        </p:blipFill>
        <p:spPr>
          <a:xfrm>
            <a:off x="0" y="1466574"/>
            <a:ext cx="12192000" cy="5384460"/>
          </a:xfrm>
          <a:prstGeom prst="rect">
            <a:avLst/>
          </a:prstGeom>
        </p:spPr>
      </p:pic>
      <p:cxnSp>
        <p:nvCxnSpPr>
          <p:cNvPr id="18" name="Connettore diritto 17"/>
          <p:cNvCxnSpPr/>
          <p:nvPr userDrawn="1"/>
        </p:nvCxnSpPr>
        <p:spPr>
          <a:xfrm>
            <a:off x="743806" y="3403118"/>
            <a:ext cx="401107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21" b="63098"/>
          <a:stretch/>
        </p:blipFill>
        <p:spPr>
          <a:xfrm>
            <a:off x="0" y="0"/>
            <a:ext cx="3094182" cy="2530764"/>
          </a:xfrm>
          <a:prstGeom prst="rect">
            <a:avLst/>
          </a:prstGeom>
        </p:spPr>
      </p:pic>
      <p:sp>
        <p:nvSpPr>
          <p:cNvPr id="9" name="Rettangolo 8"/>
          <p:cNvSpPr/>
          <p:nvPr userDrawn="1"/>
        </p:nvSpPr>
        <p:spPr>
          <a:xfrm>
            <a:off x="-1" y="0"/>
            <a:ext cx="3104445" cy="244968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834" y="0"/>
            <a:ext cx="1463941" cy="6858000"/>
          </a:xfrm>
          <a:prstGeom prst="rect">
            <a:avLst/>
          </a:prstGeom>
        </p:spPr>
      </p:pic>
      <p:sp>
        <p:nvSpPr>
          <p:cNvPr id="8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9047922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pPr/>
              <a:t>‹N›</a:t>
            </a:fld>
            <a:endParaRPr lang="it-IT" dirty="0"/>
          </a:p>
        </p:txBody>
      </p:sp>
      <p:cxnSp>
        <p:nvCxnSpPr>
          <p:cNvPr id="11" name="Connettore diritto 10"/>
          <p:cNvCxnSpPr/>
          <p:nvPr userDrawn="1"/>
        </p:nvCxnSpPr>
        <p:spPr>
          <a:xfrm flipV="1">
            <a:off x="1454107" y="930879"/>
            <a:ext cx="10737893" cy="8236"/>
          </a:xfrm>
          <a:prstGeom prst="line">
            <a:avLst/>
          </a:prstGeom>
          <a:ln w="28575">
            <a:solidFill>
              <a:srgbClr val="294C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2028" y="150220"/>
            <a:ext cx="1868183" cy="63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35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582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233"/>
            </a:lvl1pPr>
            <a:lvl2pPr marL="425379" indent="0" algn="ctr">
              <a:buNone/>
              <a:defRPr sz="1861"/>
            </a:lvl2pPr>
            <a:lvl3pPr marL="850758" indent="0" algn="ctr">
              <a:buNone/>
              <a:defRPr sz="1674"/>
            </a:lvl3pPr>
            <a:lvl4pPr marL="1276137" indent="0" algn="ctr">
              <a:buNone/>
              <a:defRPr sz="1489"/>
            </a:lvl4pPr>
            <a:lvl5pPr marL="1701515" indent="0" algn="ctr">
              <a:buNone/>
              <a:defRPr sz="1489"/>
            </a:lvl5pPr>
            <a:lvl6pPr marL="2126894" indent="0" algn="ctr">
              <a:buNone/>
              <a:defRPr sz="1489"/>
            </a:lvl6pPr>
            <a:lvl7pPr marL="2552274" indent="0" algn="ctr">
              <a:buNone/>
              <a:defRPr sz="1489"/>
            </a:lvl7pPr>
            <a:lvl8pPr marL="2977652" indent="0" algn="ctr">
              <a:buNone/>
              <a:defRPr sz="1489"/>
            </a:lvl8pPr>
            <a:lvl9pPr marL="3403031" indent="0" algn="ctr">
              <a:buNone/>
              <a:defRPr sz="1489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5956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0226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740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489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233" b="1"/>
            </a:lvl1pPr>
            <a:lvl2pPr marL="425379" indent="0">
              <a:buNone/>
              <a:defRPr sz="1861" b="1"/>
            </a:lvl2pPr>
            <a:lvl3pPr marL="850758" indent="0">
              <a:buNone/>
              <a:defRPr sz="1674" b="1"/>
            </a:lvl3pPr>
            <a:lvl4pPr marL="1276137" indent="0">
              <a:buNone/>
              <a:defRPr sz="1489" b="1"/>
            </a:lvl4pPr>
            <a:lvl5pPr marL="1701515" indent="0">
              <a:buNone/>
              <a:defRPr sz="1489" b="1"/>
            </a:lvl5pPr>
            <a:lvl6pPr marL="2126894" indent="0">
              <a:buNone/>
              <a:defRPr sz="1489" b="1"/>
            </a:lvl6pPr>
            <a:lvl7pPr marL="2552274" indent="0">
              <a:buNone/>
              <a:defRPr sz="1489" b="1"/>
            </a:lvl7pPr>
            <a:lvl8pPr marL="2977652" indent="0">
              <a:buNone/>
              <a:defRPr sz="1489" b="1"/>
            </a:lvl8pPr>
            <a:lvl9pPr marL="3403031" indent="0">
              <a:buNone/>
              <a:defRPr sz="1489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233" b="1"/>
            </a:lvl1pPr>
            <a:lvl2pPr marL="425379" indent="0">
              <a:buNone/>
              <a:defRPr sz="1861" b="1"/>
            </a:lvl2pPr>
            <a:lvl3pPr marL="850758" indent="0">
              <a:buNone/>
              <a:defRPr sz="1674" b="1"/>
            </a:lvl3pPr>
            <a:lvl4pPr marL="1276137" indent="0">
              <a:buNone/>
              <a:defRPr sz="1489" b="1"/>
            </a:lvl4pPr>
            <a:lvl5pPr marL="1701515" indent="0">
              <a:buNone/>
              <a:defRPr sz="1489" b="1"/>
            </a:lvl5pPr>
            <a:lvl6pPr marL="2126894" indent="0">
              <a:buNone/>
              <a:defRPr sz="1489" b="1"/>
            </a:lvl6pPr>
            <a:lvl7pPr marL="2552274" indent="0">
              <a:buNone/>
              <a:defRPr sz="1489" b="1"/>
            </a:lvl7pPr>
            <a:lvl8pPr marL="2977652" indent="0">
              <a:buNone/>
              <a:defRPr sz="1489" b="1"/>
            </a:lvl8pPr>
            <a:lvl9pPr marL="3403031" indent="0">
              <a:buNone/>
              <a:defRPr sz="1489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7913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1363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57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2978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978"/>
            </a:lvl1pPr>
            <a:lvl2pPr>
              <a:defRPr sz="2605"/>
            </a:lvl2pPr>
            <a:lvl3pPr>
              <a:defRPr sz="2233"/>
            </a:lvl3pPr>
            <a:lvl4pPr>
              <a:defRPr sz="1861"/>
            </a:lvl4pPr>
            <a:lvl5pPr>
              <a:defRPr sz="1861"/>
            </a:lvl5pPr>
            <a:lvl6pPr>
              <a:defRPr sz="1861"/>
            </a:lvl6pPr>
            <a:lvl7pPr>
              <a:defRPr sz="1861"/>
            </a:lvl7pPr>
            <a:lvl8pPr>
              <a:defRPr sz="1861"/>
            </a:lvl8pPr>
            <a:lvl9pPr>
              <a:defRPr sz="1861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89"/>
            </a:lvl1pPr>
            <a:lvl2pPr marL="425379" indent="0">
              <a:buNone/>
              <a:defRPr sz="1302"/>
            </a:lvl2pPr>
            <a:lvl3pPr marL="850758" indent="0">
              <a:buNone/>
              <a:defRPr sz="1117"/>
            </a:lvl3pPr>
            <a:lvl4pPr marL="1276137" indent="0">
              <a:buNone/>
              <a:defRPr sz="930"/>
            </a:lvl4pPr>
            <a:lvl5pPr marL="1701515" indent="0">
              <a:buNone/>
              <a:defRPr sz="930"/>
            </a:lvl5pPr>
            <a:lvl6pPr marL="2126894" indent="0">
              <a:buNone/>
              <a:defRPr sz="930"/>
            </a:lvl6pPr>
            <a:lvl7pPr marL="2552274" indent="0">
              <a:buNone/>
              <a:defRPr sz="930"/>
            </a:lvl7pPr>
            <a:lvl8pPr marL="2977652" indent="0">
              <a:buNone/>
              <a:defRPr sz="930"/>
            </a:lvl8pPr>
            <a:lvl9pPr marL="3403031" indent="0">
              <a:buNone/>
              <a:defRPr sz="93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502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 /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7"/>
          <a:stretch/>
        </p:blipFill>
        <p:spPr>
          <a:xfrm>
            <a:off x="0" y="1466574"/>
            <a:ext cx="12192000" cy="538446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743805" y="2857744"/>
            <a:ext cx="8126277" cy="1090747"/>
          </a:xfrm>
        </p:spPr>
        <p:txBody>
          <a:bodyPr anchor="b">
            <a:normAutofit/>
          </a:bodyPr>
          <a:lstStyle>
            <a:lvl1pPr algn="l">
              <a:defRPr sz="4000" b="1" u="none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IL CONTENUTO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743806" y="4186575"/>
            <a:ext cx="7962588" cy="385355"/>
          </a:xfr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smtClean="0"/>
              <a:t>Sottotitolo 1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0" hasCustomPrompt="1"/>
          </p:nvPr>
        </p:nvSpPr>
        <p:spPr>
          <a:xfrm>
            <a:off x="743806" y="4733139"/>
            <a:ext cx="5786437" cy="2915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it-IT" dirty="0" smtClean="0"/>
              <a:t>Sottotitolo 2</a:t>
            </a:r>
            <a:endParaRPr lang="it-IT" dirty="0"/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743806" y="3403118"/>
            <a:ext cx="401107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76" b="61616"/>
          <a:stretch/>
        </p:blipFill>
        <p:spPr>
          <a:xfrm>
            <a:off x="0" y="0"/>
            <a:ext cx="3648364" cy="263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42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2978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2978"/>
            </a:lvl1pPr>
            <a:lvl2pPr marL="425379" indent="0">
              <a:buNone/>
              <a:defRPr sz="2605"/>
            </a:lvl2pPr>
            <a:lvl3pPr marL="850758" indent="0">
              <a:buNone/>
              <a:defRPr sz="2233"/>
            </a:lvl3pPr>
            <a:lvl4pPr marL="1276137" indent="0">
              <a:buNone/>
              <a:defRPr sz="1861"/>
            </a:lvl4pPr>
            <a:lvl5pPr marL="1701515" indent="0">
              <a:buNone/>
              <a:defRPr sz="1861"/>
            </a:lvl5pPr>
            <a:lvl6pPr marL="2126894" indent="0">
              <a:buNone/>
              <a:defRPr sz="1861"/>
            </a:lvl6pPr>
            <a:lvl7pPr marL="2552274" indent="0">
              <a:buNone/>
              <a:defRPr sz="1861"/>
            </a:lvl7pPr>
            <a:lvl8pPr marL="2977652" indent="0">
              <a:buNone/>
              <a:defRPr sz="1861"/>
            </a:lvl8pPr>
            <a:lvl9pPr marL="3403031" indent="0">
              <a:buNone/>
              <a:defRPr sz="1861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89"/>
            </a:lvl1pPr>
            <a:lvl2pPr marL="425379" indent="0">
              <a:buNone/>
              <a:defRPr sz="1302"/>
            </a:lvl2pPr>
            <a:lvl3pPr marL="850758" indent="0">
              <a:buNone/>
              <a:defRPr sz="1117"/>
            </a:lvl3pPr>
            <a:lvl4pPr marL="1276137" indent="0">
              <a:buNone/>
              <a:defRPr sz="930"/>
            </a:lvl4pPr>
            <a:lvl5pPr marL="1701515" indent="0">
              <a:buNone/>
              <a:defRPr sz="930"/>
            </a:lvl5pPr>
            <a:lvl6pPr marL="2126894" indent="0">
              <a:buNone/>
              <a:defRPr sz="930"/>
            </a:lvl6pPr>
            <a:lvl7pPr marL="2552274" indent="0">
              <a:buNone/>
              <a:defRPr sz="930"/>
            </a:lvl7pPr>
            <a:lvl8pPr marL="2977652" indent="0">
              <a:buNone/>
              <a:defRPr sz="930"/>
            </a:lvl8pPr>
            <a:lvl9pPr marL="3403031" indent="0">
              <a:buNone/>
              <a:defRPr sz="93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935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4999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19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pertina /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7"/>
          <a:stretch/>
        </p:blipFill>
        <p:spPr>
          <a:xfrm>
            <a:off x="0" y="1466574"/>
            <a:ext cx="12192000" cy="538446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743805" y="2857744"/>
            <a:ext cx="8126277" cy="1090747"/>
          </a:xfrm>
        </p:spPr>
        <p:txBody>
          <a:bodyPr anchor="b">
            <a:normAutofit/>
          </a:bodyPr>
          <a:lstStyle>
            <a:lvl1pPr algn="l">
              <a:defRPr sz="4000" b="1" u="none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IL CONTENUTO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743806" y="4186575"/>
            <a:ext cx="7962588" cy="385355"/>
          </a:xfr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smtClean="0"/>
              <a:t>Sottotitolo 1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0" hasCustomPrompt="1"/>
          </p:nvPr>
        </p:nvSpPr>
        <p:spPr>
          <a:xfrm>
            <a:off x="743806" y="4733139"/>
            <a:ext cx="5786437" cy="2915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it-IT" dirty="0" smtClean="0"/>
              <a:t>Sottotitolo 2</a:t>
            </a:r>
            <a:endParaRPr lang="it-IT" dirty="0"/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743806" y="3403118"/>
            <a:ext cx="401107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46" b="63636"/>
          <a:stretch/>
        </p:blipFill>
        <p:spPr>
          <a:xfrm>
            <a:off x="0" y="0"/>
            <a:ext cx="3103418" cy="24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97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pertina /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7"/>
          <a:stretch/>
        </p:blipFill>
        <p:spPr>
          <a:xfrm>
            <a:off x="0" y="1466574"/>
            <a:ext cx="12192000" cy="538446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743805" y="2857744"/>
            <a:ext cx="8126277" cy="1090747"/>
          </a:xfrm>
        </p:spPr>
        <p:txBody>
          <a:bodyPr anchor="b">
            <a:normAutofit/>
          </a:bodyPr>
          <a:lstStyle>
            <a:lvl1pPr algn="l">
              <a:defRPr sz="4000" b="1" u="none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IL CONTENUTO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743806" y="4186575"/>
            <a:ext cx="7962588" cy="385355"/>
          </a:xfr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smtClean="0"/>
              <a:t>Sottotitolo 1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0" hasCustomPrompt="1"/>
          </p:nvPr>
        </p:nvSpPr>
        <p:spPr>
          <a:xfrm>
            <a:off x="743806" y="4733139"/>
            <a:ext cx="5786437" cy="2915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it-IT" dirty="0" smtClean="0"/>
              <a:t>Sottotitolo 2</a:t>
            </a:r>
            <a:endParaRPr lang="it-IT" dirty="0"/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743806" y="3403118"/>
            <a:ext cx="401107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76" b="63232"/>
          <a:stretch/>
        </p:blipFill>
        <p:spPr>
          <a:xfrm>
            <a:off x="0" y="0"/>
            <a:ext cx="3038764" cy="252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9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pertina /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7"/>
          <a:stretch/>
        </p:blipFill>
        <p:spPr>
          <a:xfrm>
            <a:off x="0" y="1466574"/>
            <a:ext cx="12192000" cy="538446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743805" y="2857744"/>
            <a:ext cx="8126277" cy="1090747"/>
          </a:xfrm>
        </p:spPr>
        <p:txBody>
          <a:bodyPr anchor="b">
            <a:normAutofit/>
          </a:bodyPr>
          <a:lstStyle>
            <a:lvl1pPr algn="l">
              <a:defRPr sz="4000" b="1" u="none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IL CONTENUTO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743806" y="4186575"/>
            <a:ext cx="7962588" cy="385355"/>
          </a:xfr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smtClean="0"/>
              <a:t>Sottotitolo 1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0" hasCustomPrompt="1"/>
          </p:nvPr>
        </p:nvSpPr>
        <p:spPr>
          <a:xfrm>
            <a:off x="743806" y="4733139"/>
            <a:ext cx="5786437" cy="2915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it-IT" dirty="0" smtClean="0"/>
              <a:t>Sottotitolo 2</a:t>
            </a:r>
            <a:endParaRPr lang="it-IT" dirty="0"/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743806" y="3403118"/>
            <a:ext cx="401107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21" b="63098"/>
          <a:stretch/>
        </p:blipFill>
        <p:spPr>
          <a:xfrm>
            <a:off x="0" y="0"/>
            <a:ext cx="3094182" cy="253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1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8" t="28190"/>
          <a:stretch/>
        </p:blipFill>
        <p:spPr>
          <a:xfrm>
            <a:off x="7897091" y="3047034"/>
            <a:ext cx="4294908" cy="38040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sp>
        <p:nvSpPr>
          <p:cNvPr id="15" name="Segnaposto testo 14"/>
          <p:cNvSpPr>
            <a:spLocks noGrp="1"/>
          </p:cNvSpPr>
          <p:nvPr>
            <p:ph type="body" sz="quarter" idx="13" hasCustomPrompt="1"/>
          </p:nvPr>
        </p:nvSpPr>
        <p:spPr>
          <a:xfrm>
            <a:off x="879839" y="980651"/>
            <a:ext cx="8678035" cy="430787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 smtClean="0"/>
              <a:t>TITOLO SLIDE</a:t>
            </a:r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79839" y="1644071"/>
            <a:ext cx="6693294" cy="57672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23" name="Segnaposto testo 22"/>
          <p:cNvSpPr>
            <a:spLocks noGrp="1"/>
          </p:cNvSpPr>
          <p:nvPr>
            <p:ph type="body" sz="quarter" idx="14" hasCustomPrompt="1"/>
          </p:nvPr>
        </p:nvSpPr>
        <p:spPr>
          <a:xfrm>
            <a:off x="880198" y="2477580"/>
            <a:ext cx="8540891" cy="336904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it-IT" dirty="0" smtClean="0"/>
              <a:t>Fare clic per modificare lo stile del testo corrente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2" r="75455"/>
          <a:stretch/>
        </p:blipFill>
        <p:spPr>
          <a:xfrm>
            <a:off x="0" y="4147126"/>
            <a:ext cx="2992582" cy="271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0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+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4"/>
          <p:cNvSpPr>
            <a:spLocks noGrp="1"/>
          </p:cNvSpPr>
          <p:nvPr>
            <p:ph type="pic" sz="quarter" idx="15"/>
          </p:nvPr>
        </p:nvSpPr>
        <p:spPr>
          <a:xfrm>
            <a:off x="7935541" y="2338573"/>
            <a:ext cx="3855581" cy="3811085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9047922" y="6354897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3" name="Segnaposto testo 22"/>
          <p:cNvSpPr>
            <a:spLocks noGrp="1"/>
          </p:cNvSpPr>
          <p:nvPr>
            <p:ph type="body" sz="quarter" idx="14" hasCustomPrompt="1"/>
          </p:nvPr>
        </p:nvSpPr>
        <p:spPr>
          <a:xfrm>
            <a:off x="1397076" y="2338573"/>
            <a:ext cx="6318278" cy="381108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it-IT" dirty="0" smtClean="0"/>
              <a:t>Fare clic per modificare lo stile del testo corrente</a:t>
            </a:r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sp>
        <p:nvSpPr>
          <p:cNvPr id="20" name="Titolo 1"/>
          <p:cNvSpPr>
            <a:spLocks noGrp="1"/>
          </p:cNvSpPr>
          <p:nvPr>
            <p:ph type="title"/>
          </p:nvPr>
        </p:nvSpPr>
        <p:spPr>
          <a:xfrm>
            <a:off x="1397076" y="1551709"/>
            <a:ext cx="6693294" cy="560034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73401" r="73939" b="6263"/>
          <a:stretch/>
        </p:blipFill>
        <p:spPr>
          <a:xfrm>
            <a:off x="0" y="1"/>
            <a:ext cx="2992582" cy="1394690"/>
          </a:xfrm>
          <a:prstGeom prst="rect">
            <a:avLst/>
          </a:prstGeom>
        </p:spPr>
      </p:pic>
      <p:sp>
        <p:nvSpPr>
          <p:cNvPr id="21" name="Segnaposto testo 14"/>
          <p:cNvSpPr>
            <a:spLocks noGrp="1"/>
          </p:cNvSpPr>
          <p:nvPr>
            <p:ph type="body" sz="quarter" idx="13" hasCustomPrompt="1"/>
          </p:nvPr>
        </p:nvSpPr>
        <p:spPr>
          <a:xfrm>
            <a:off x="2625513" y="461610"/>
            <a:ext cx="4634269" cy="48731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 smtClean="0"/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2697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 a 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1" t="12142" r="58745" b="26552"/>
          <a:stretch/>
        </p:blipFill>
        <p:spPr>
          <a:xfrm>
            <a:off x="12700" y="262506"/>
            <a:ext cx="6115384" cy="6595494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9" t="12142" r="14491" b="26552"/>
          <a:stretch/>
        </p:blipFill>
        <p:spPr>
          <a:xfrm>
            <a:off x="6176210" y="262506"/>
            <a:ext cx="6001962" cy="6595494"/>
          </a:xfrm>
          <a:prstGeom prst="rect">
            <a:avLst/>
          </a:prstGeom>
        </p:spPr>
      </p:pic>
      <p:sp>
        <p:nvSpPr>
          <p:cNvPr id="13" name="Rettangolo arrotondato 12"/>
          <p:cNvSpPr/>
          <p:nvPr userDrawn="1"/>
        </p:nvSpPr>
        <p:spPr>
          <a:xfrm>
            <a:off x="838200" y="1825625"/>
            <a:ext cx="4831080" cy="40708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arrotondato 13"/>
          <p:cNvSpPr/>
          <p:nvPr userDrawn="1"/>
        </p:nvSpPr>
        <p:spPr>
          <a:xfrm>
            <a:off x="6522720" y="1825625"/>
            <a:ext cx="4831080" cy="40708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9047922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4" hasCustomPrompt="1"/>
          </p:nvPr>
        </p:nvSpPr>
        <p:spPr>
          <a:xfrm>
            <a:off x="1104900" y="2118995"/>
            <a:ext cx="4198620" cy="513435"/>
          </a:xfr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 dirty="0" smtClean="0"/>
              <a:t>Titolo paragrafo</a:t>
            </a:r>
            <a:endParaRPr lang="it-IT" dirty="0"/>
          </a:p>
        </p:txBody>
      </p:sp>
      <p:sp>
        <p:nvSpPr>
          <p:cNvPr id="22" name="Segnaposto testo 21"/>
          <p:cNvSpPr>
            <a:spLocks noGrp="1"/>
          </p:cNvSpPr>
          <p:nvPr>
            <p:ph type="body" sz="quarter" idx="16" hasCustomPrompt="1"/>
          </p:nvPr>
        </p:nvSpPr>
        <p:spPr>
          <a:xfrm>
            <a:off x="6751638" y="2660650"/>
            <a:ext cx="4198938" cy="1246188"/>
          </a:xfrm>
        </p:spPr>
        <p:txBody>
          <a:bodyPr>
            <a:noAutofit/>
          </a:bodyPr>
          <a:lstStyle>
            <a:lvl1pPr marL="285750" indent="-285750" algn="l">
              <a:buClr>
                <a:srgbClr val="4F9D95"/>
              </a:buClr>
              <a:buFont typeface="Arial" panose="020B0604020202020204" pitchFamily="34" charset="0"/>
              <a:buChar char="•"/>
              <a:defRPr sz="1800">
                <a:latin typeface="+mn-lt"/>
              </a:defRPr>
            </a:lvl1pPr>
            <a:lvl2pPr marL="457200" indent="0" algn="l">
              <a:buNone/>
              <a:defRPr sz="1800">
                <a:latin typeface="+mn-lt"/>
              </a:defRPr>
            </a:lvl2pPr>
            <a:lvl3pPr marL="914400" indent="0" algn="l">
              <a:buNone/>
              <a:defRPr sz="1800">
                <a:latin typeface="+mn-lt"/>
              </a:defRPr>
            </a:lvl3pPr>
            <a:lvl4pPr marL="1371600" indent="0" algn="l">
              <a:buNone/>
              <a:defRPr sz="1800">
                <a:latin typeface="+mn-lt"/>
              </a:defRPr>
            </a:lvl4pPr>
            <a:lvl5pPr marL="1828800" indent="0" algn="l">
              <a:buNone/>
              <a:defRPr sz="1800">
                <a:latin typeface="+mn-lt"/>
              </a:defRPr>
            </a:lvl5pPr>
          </a:lstStyle>
          <a:p>
            <a:pPr lvl="0"/>
            <a:r>
              <a:rPr lang="it-IT" dirty="0" smtClean="0"/>
              <a:t>Punto elenco 1</a:t>
            </a:r>
          </a:p>
          <a:p>
            <a:pPr lvl="0"/>
            <a:r>
              <a:rPr lang="it-IT" dirty="0" smtClean="0"/>
              <a:t>Punto elenco 2</a:t>
            </a:r>
          </a:p>
          <a:p>
            <a:pPr lvl="0"/>
            <a:r>
              <a:rPr lang="it-IT" dirty="0" smtClean="0"/>
              <a:t>Punto elenco 3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7" hasCustomPrompt="1"/>
          </p:nvPr>
        </p:nvSpPr>
        <p:spPr>
          <a:xfrm>
            <a:off x="1104900" y="2632075"/>
            <a:ext cx="4198938" cy="1274763"/>
          </a:xfrm>
        </p:spPr>
        <p:txBody>
          <a:bodyPr>
            <a:noAutofit/>
          </a:bodyPr>
          <a:lstStyle>
            <a:lvl1pPr marL="285750" indent="-285750">
              <a:buClr>
                <a:srgbClr val="4F9D95"/>
              </a:buClr>
              <a:buFont typeface="Arial" panose="020B0604020202020204" pitchFamily="34" charset="0"/>
              <a:buChar char="•"/>
              <a:defRPr sz="1800" baseline="0"/>
            </a:lvl1pPr>
            <a:lvl2pPr marL="4572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2pPr>
            <a:lvl3pPr marL="9144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3pPr>
            <a:lvl4pPr marL="13716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4pPr>
            <a:lvl5pPr marL="18288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it-IT" dirty="0" smtClean="0"/>
              <a:t>Punto elenco 1</a:t>
            </a:r>
          </a:p>
          <a:p>
            <a:pPr lvl="0"/>
            <a:r>
              <a:rPr lang="it-IT" dirty="0" smtClean="0"/>
              <a:t>Punto elenco 2</a:t>
            </a:r>
          </a:p>
          <a:p>
            <a:pPr lvl="0"/>
            <a:r>
              <a:rPr lang="it-IT" dirty="0" smtClean="0"/>
              <a:t>Punto elenco 3</a:t>
            </a:r>
          </a:p>
        </p:txBody>
      </p:sp>
      <p:sp>
        <p:nvSpPr>
          <p:cNvPr id="28" name="Segnaposto testo 27"/>
          <p:cNvSpPr>
            <a:spLocks noGrp="1"/>
          </p:cNvSpPr>
          <p:nvPr>
            <p:ph type="body" sz="quarter" idx="18" hasCustomPrompt="1"/>
          </p:nvPr>
        </p:nvSpPr>
        <p:spPr>
          <a:xfrm>
            <a:off x="6751638" y="2113465"/>
            <a:ext cx="4198938" cy="547186"/>
          </a:xfr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 dirty="0" smtClean="0"/>
              <a:t>Titolo paragrafo</a:t>
            </a:r>
            <a:endParaRPr lang="it-IT" dirty="0"/>
          </a:p>
        </p:txBody>
      </p:sp>
      <p:pic>
        <p:nvPicPr>
          <p:cNvPr id="18" name="Immagin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sp>
        <p:nvSpPr>
          <p:cNvPr id="21" name="Segnaposto testo 14"/>
          <p:cNvSpPr>
            <a:spLocks noGrp="1"/>
          </p:cNvSpPr>
          <p:nvPr>
            <p:ph type="body" sz="quarter" idx="13" hasCustomPrompt="1"/>
          </p:nvPr>
        </p:nvSpPr>
        <p:spPr>
          <a:xfrm>
            <a:off x="1397076" y="136526"/>
            <a:ext cx="8678035" cy="48731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 smtClean="0"/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0887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i a 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9" t="16000" r="10626" b="28744"/>
          <a:stretch/>
        </p:blipFill>
        <p:spPr>
          <a:xfrm>
            <a:off x="6240379" y="657090"/>
            <a:ext cx="5967663" cy="5855766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6000" r="58583" b="28744"/>
          <a:stretch/>
        </p:blipFill>
        <p:spPr>
          <a:xfrm>
            <a:off x="-2" y="685537"/>
            <a:ext cx="6112043" cy="5827319"/>
          </a:xfrm>
          <a:prstGeom prst="rect">
            <a:avLst/>
          </a:prstGeom>
        </p:spPr>
      </p:pic>
      <p:sp>
        <p:nvSpPr>
          <p:cNvPr id="13" name="Rettangolo arrotondato 12"/>
          <p:cNvSpPr/>
          <p:nvPr userDrawn="1"/>
        </p:nvSpPr>
        <p:spPr>
          <a:xfrm>
            <a:off x="838200" y="1825625"/>
            <a:ext cx="4831080" cy="40708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arrotondato 13"/>
          <p:cNvSpPr/>
          <p:nvPr userDrawn="1"/>
        </p:nvSpPr>
        <p:spPr>
          <a:xfrm>
            <a:off x="6522720" y="1825625"/>
            <a:ext cx="4831080" cy="40708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9047922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4" hasCustomPrompt="1"/>
          </p:nvPr>
        </p:nvSpPr>
        <p:spPr>
          <a:xfrm>
            <a:off x="1104900" y="2118995"/>
            <a:ext cx="4198620" cy="513435"/>
          </a:xfr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 dirty="0" smtClean="0"/>
              <a:t>Titolo paragrafo</a:t>
            </a:r>
            <a:endParaRPr lang="it-IT" dirty="0"/>
          </a:p>
        </p:txBody>
      </p:sp>
      <p:sp>
        <p:nvSpPr>
          <p:cNvPr id="22" name="Segnaposto testo 21"/>
          <p:cNvSpPr>
            <a:spLocks noGrp="1"/>
          </p:cNvSpPr>
          <p:nvPr>
            <p:ph type="body" sz="quarter" idx="16" hasCustomPrompt="1"/>
          </p:nvPr>
        </p:nvSpPr>
        <p:spPr>
          <a:xfrm>
            <a:off x="6751638" y="2660650"/>
            <a:ext cx="4198938" cy="1246188"/>
          </a:xfrm>
        </p:spPr>
        <p:txBody>
          <a:bodyPr>
            <a:noAutofit/>
          </a:bodyPr>
          <a:lstStyle>
            <a:lvl1pPr marL="285750" indent="-285750" algn="l">
              <a:buClr>
                <a:srgbClr val="4F9D95"/>
              </a:buClr>
              <a:buFont typeface="Arial" panose="020B0604020202020204" pitchFamily="34" charset="0"/>
              <a:buChar char="•"/>
              <a:defRPr sz="1800">
                <a:latin typeface="+mn-lt"/>
              </a:defRPr>
            </a:lvl1pPr>
            <a:lvl2pPr marL="457200" indent="0" algn="l">
              <a:buNone/>
              <a:defRPr sz="1800">
                <a:latin typeface="+mn-lt"/>
              </a:defRPr>
            </a:lvl2pPr>
            <a:lvl3pPr marL="914400" indent="0" algn="l">
              <a:buNone/>
              <a:defRPr sz="1800">
                <a:latin typeface="+mn-lt"/>
              </a:defRPr>
            </a:lvl3pPr>
            <a:lvl4pPr marL="1371600" indent="0" algn="l">
              <a:buNone/>
              <a:defRPr sz="1800">
                <a:latin typeface="+mn-lt"/>
              </a:defRPr>
            </a:lvl4pPr>
            <a:lvl5pPr marL="1828800" indent="0" algn="l">
              <a:buNone/>
              <a:defRPr sz="1800">
                <a:latin typeface="+mn-lt"/>
              </a:defRPr>
            </a:lvl5pPr>
          </a:lstStyle>
          <a:p>
            <a:pPr lvl="0"/>
            <a:r>
              <a:rPr lang="it-IT" dirty="0" smtClean="0"/>
              <a:t>Punto elenco 1</a:t>
            </a:r>
          </a:p>
          <a:p>
            <a:pPr lvl="0"/>
            <a:r>
              <a:rPr lang="it-IT" dirty="0" smtClean="0"/>
              <a:t>Punto elenco 2</a:t>
            </a:r>
          </a:p>
          <a:p>
            <a:pPr lvl="0"/>
            <a:r>
              <a:rPr lang="it-IT" dirty="0" smtClean="0"/>
              <a:t>Punto elenco 3</a:t>
            </a:r>
            <a:endParaRPr lang="it-IT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7" hasCustomPrompt="1"/>
          </p:nvPr>
        </p:nvSpPr>
        <p:spPr>
          <a:xfrm>
            <a:off x="1104900" y="2632075"/>
            <a:ext cx="4198938" cy="1274763"/>
          </a:xfrm>
        </p:spPr>
        <p:txBody>
          <a:bodyPr>
            <a:noAutofit/>
          </a:bodyPr>
          <a:lstStyle>
            <a:lvl1pPr marL="285750" indent="-285750">
              <a:buClr>
                <a:srgbClr val="4F9D95"/>
              </a:buClr>
              <a:buFont typeface="Arial" panose="020B0604020202020204" pitchFamily="34" charset="0"/>
              <a:buChar char="•"/>
              <a:defRPr sz="1800" baseline="0"/>
            </a:lvl1pPr>
            <a:lvl2pPr marL="4572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2pPr>
            <a:lvl3pPr marL="9144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3pPr>
            <a:lvl4pPr marL="13716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4pPr>
            <a:lvl5pPr marL="1828800" indent="0">
              <a:buClr>
                <a:srgbClr val="4F9D95"/>
              </a:buClr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it-IT" dirty="0" smtClean="0"/>
              <a:t>Punto elenco 1</a:t>
            </a:r>
          </a:p>
          <a:p>
            <a:pPr lvl="0"/>
            <a:r>
              <a:rPr lang="it-IT" dirty="0" smtClean="0"/>
              <a:t>Punto elenco 2</a:t>
            </a:r>
          </a:p>
          <a:p>
            <a:pPr lvl="0"/>
            <a:r>
              <a:rPr lang="it-IT" dirty="0" smtClean="0"/>
              <a:t>Punto elenco 3</a:t>
            </a:r>
          </a:p>
        </p:txBody>
      </p:sp>
      <p:sp>
        <p:nvSpPr>
          <p:cNvPr id="28" name="Segnaposto testo 27"/>
          <p:cNvSpPr>
            <a:spLocks noGrp="1"/>
          </p:cNvSpPr>
          <p:nvPr>
            <p:ph type="body" sz="quarter" idx="18" hasCustomPrompt="1"/>
          </p:nvPr>
        </p:nvSpPr>
        <p:spPr>
          <a:xfrm>
            <a:off x="6751638" y="2113465"/>
            <a:ext cx="4198938" cy="547186"/>
          </a:xfr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it-IT" dirty="0" smtClean="0"/>
              <a:t>Titolo paragrafo</a:t>
            </a:r>
            <a:endParaRPr lang="it-IT" dirty="0"/>
          </a:p>
        </p:txBody>
      </p:sp>
      <p:pic>
        <p:nvPicPr>
          <p:cNvPr id="18" name="Immagin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991" y="74825"/>
            <a:ext cx="1868183" cy="630440"/>
          </a:xfrm>
          <a:prstGeom prst="rect">
            <a:avLst/>
          </a:prstGeom>
        </p:spPr>
      </p:pic>
      <p:sp>
        <p:nvSpPr>
          <p:cNvPr id="21" name="Segnaposto testo 14"/>
          <p:cNvSpPr>
            <a:spLocks noGrp="1"/>
          </p:cNvSpPr>
          <p:nvPr>
            <p:ph type="body" sz="quarter" idx="13" hasCustomPrompt="1"/>
          </p:nvPr>
        </p:nvSpPr>
        <p:spPr>
          <a:xfrm>
            <a:off x="1397076" y="136526"/>
            <a:ext cx="8678035" cy="48731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 smtClean="0"/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8584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47B28-F758-4E4A-8BEF-3FA67E47454F}" type="datetime1">
              <a:rPr lang="it-IT" smtClean="0"/>
              <a:t>01/11/2023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38B8D-E473-42B2-8486-28595E5B78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857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6" r:id="rId3"/>
    <p:sldLayoutId id="2147483657" r:id="rId4"/>
    <p:sldLayoutId id="2147483658" r:id="rId5"/>
    <p:sldLayoutId id="2147483650" r:id="rId6"/>
    <p:sldLayoutId id="2147483653" r:id="rId7"/>
    <p:sldLayoutId id="2147483652" r:id="rId8"/>
    <p:sldLayoutId id="2147483659" r:id="rId9"/>
    <p:sldLayoutId id="2147483651" r:id="rId10"/>
    <p:sldLayoutId id="214748367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FF70D-6B36-4B63-90B6-E8E10B0479C5}" type="datetimeFigureOut">
              <a:rPr lang="it-IT" smtClean="0"/>
              <a:t>01/11/2023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03260-00DD-4449-9028-87E0C1AEA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270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0758" rtl="0" eaLnBrk="1" latinLnBrk="0" hangingPunct="1">
        <a:lnSpc>
          <a:spcPct val="90000"/>
        </a:lnSpc>
        <a:spcBef>
          <a:spcPct val="0"/>
        </a:spcBef>
        <a:buNone/>
        <a:defRPr sz="40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2690" indent="-212690" algn="l" defTabSz="850758" rtl="0" eaLnBrk="1" latinLnBrk="0" hangingPunct="1">
        <a:lnSpc>
          <a:spcPct val="90000"/>
        </a:lnSpc>
        <a:spcBef>
          <a:spcPts val="930"/>
        </a:spcBef>
        <a:buFont typeface="Arial" panose="020B0604020202020204" pitchFamily="34" charset="0"/>
        <a:buChar char="•"/>
        <a:defRPr sz="2605" kern="1200">
          <a:solidFill>
            <a:schemeClr val="tx1"/>
          </a:solidFill>
          <a:latin typeface="+mn-lt"/>
          <a:ea typeface="+mn-ea"/>
          <a:cs typeface="+mn-cs"/>
        </a:defRPr>
      </a:lvl1pPr>
      <a:lvl2pPr marL="638068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2233" kern="1200">
          <a:solidFill>
            <a:schemeClr val="tx1"/>
          </a:solidFill>
          <a:latin typeface="+mn-lt"/>
          <a:ea typeface="+mn-ea"/>
          <a:cs typeface="+mn-cs"/>
        </a:defRPr>
      </a:lvl2pPr>
      <a:lvl3pPr marL="1063447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3pPr>
      <a:lvl4pPr marL="1488826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4pPr>
      <a:lvl5pPr marL="1914205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5pPr>
      <a:lvl6pPr marL="2339584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6pPr>
      <a:lvl7pPr marL="2764962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7pPr>
      <a:lvl8pPr marL="3190342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8pPr>
      <a:lvl9pPr marL="3615721" indent="-212690" algn="l" defTabSz="850758" rtl="0" eaLnBrk="1" latinLnBrk="0" hangingPunct="1">
        <a:lnSpc>
          <a:spcPct val="90000"/>
        </a:lnSpc>
        <a:spcBef>
          <a:spcPts val="466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1pPr>
      <a:lvl2pPr marL="425379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2pPr>
      <a:lvl3pPr marL="850758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3pPr>
      <a:lvl4pPr marL="1276137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4pPr>
      <a:lvl5pPr marL="1701515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5pPr>
      <a:lvl6pPr marL="2126894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6pPr>
      <a:lvl7pPr marL="2552274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7pPr>
      <a:lvl8pPr marL="2977652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8pPr>
      <a:lvl9pPr marL="3403031" algn="l" defTabSz="850758" rtl="0" eaLnBrk="1" latinLnBrk="0" hangingPunct="1">
        <a:defRPr sz="167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mailto:EDUFIN.IMPRESE@BANCADITALIA.IT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6853076" y="2977136"/>
            <a:ext cx="5185394" cy="109074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it-IT" sz="3200" dirty="0" smtClean="0"/>
              <a:t>SCELTE FINANZIARIE E RAPPORTI CON LE BANCHE</a:t>
            </a:r>
          </a:p>
          <a:p>
            <a:pPr>
              <a:spcBef>
                <a:spcPts val="1200"/>
              </a:spcBef>
            </a:pPr>
            <a:r>
              <a:rPr lang="it-IT" sz="3200" i="1" dirty="0" smtClean="0"/>
              <a:t>edizione 2023-24</a:t>
            </a:r>
          </a:p>
          <a:p>
            <a:pPr>
              <a:spcBef>
                <a:spcPts val="1200"/>
              </a:spcBef>
            </a:pPr>
            <a:endParaRPr lang="it-IT" sz="3200" i="1" dirty="0" smtClean="0"/>
          </a:p>
          <a:p>
            <a:pPr>
              <a:spcBef>
                <a:spcPts val="1200"/>
              </a:spcBef>
            </a:pPr>
            <a:r>
              <a:rPr lang="it-IT" sz="2000" b="0" i="1" dirty="0" smtClean="0"/>
              <a:t>Banca d’Italia – Servizio Educazione finanziaria</a:t>
            </a:r>
          </a:p>
          <a:p>
            <a:pPr>
              <a:spcBef>
                <a:spcPts val="1200"/>
              </a:spcBef>
            </a:pPr>
            <a:endParaRPr lang="it-IT" sz="1800" b="0" i="1" dirty="0" smtClean="0"/>
          </a:p>
          <a:p>
            <a:pPr>
              <a:spcBef>
                <a:spcPts val="1200"/>
              </a:spcBef>
            </a:pPr>
            <a:r>
              <a:rPr lang="it-IT" sz="1800" b="0" i="1" dirty="0"/>
              <a:t>	</a:t>
            </a:r>
            <a:r>
              <a:rPr lang="it-IT" sz="1800" b="0" i="1" dirty="0" smtClean="0"/>
              <a:t>		</a:t>
            </a:r>
            <a:endParaRPr lang="it-IT" sz="1600" b="0" i="1" dirty="0"/>
          </a:p>
        </p:txBody>
      </p:sp>
    </p:spTree>
    <p:extLst>
      <p:ext uri="{BB962C8B-B14F-4D97-AF65-F5344CB8AC3E}">
        <p14:creationId xmlns:p14="http://schemas.microsoft.com/office/powerpoint/2010/main" val="3601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" y="504948"/>
            <a:ext cx="73151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672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CENTRALE DEI RISCHI, PAGAMENTI E STRUMENTI DI TUTELA</a:t>
            </a:r>
          </a:p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 smtClean="0">
                <a:solidFill>
                  <a:srgbClr val="8672AF"/>
                </a:solidFill>
                <a:latin typeface="Calibri" panose="020F0502020204030204"/>
              </a:rPr>
              <a:t>le domande dell’imprenditore</a:t>
            </a:r>
            <a:endParaRPr kumimoji="0" lang="it-IT" sz="2800" i="0" u="none" strike="noStrike" kern="1200" cap="none" spc="0" normalizeH="0" baseline="0" noProof="0" dirty="0">
              <a:ln>
                <a:noFill/>
              </a:ln>
              <a:solidFill>
                <a:srgbClr val="8672A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96516" y="2502715"/>
            <a:ext cx="67529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1200"/>
              </a:spcAft>
              <a:buClr>
                <a:srgbClr val="8672AF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Perché </a:t>
            </a:r>
            <a:r>
              <a:rPr lang="it-IT" sz="2000" dirty="0" smtClean="0">
                <a:solidFill>
                  <a:prstClr val="black"/>
                </a:solidFill>
              </a:rPr>
              <a:t>sono stato segnalato in Centrale </a:t>
            </a:r>
            <a:r>
              <a:rPr lang="it-IT" sz="2000" dirty="0">
                <a:solidFill>
                  <a:prstClr val="black"/>
                </a:solidFill>
              </a:rPr>
              <a:t>dei rischi (CR</a:t>
            </a:r>
            <a:r>
              <a:rPr lang="it-IT" sz="2000" dirty="0" smtClean="0">
                <a:solidFill>
                  <a:prstClr val="black"/>
                </a:solidFill>
              </a:rPr>
              <a:t>)? È grave?</a:t>
            </a:r>
          </a:p>
          <a:p>
            <a:pPr marL="342900" lvl="0" indent="-342900">
              <a:spcAft>
                <a:spcPts val="1200"/>
              </a:spcAft>
              <a:buClr>
                <a:srgbClr val="8672AF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 smtClean="0">
                <a:solidFill>
                  <a:prstClr val="black"/>
                </a:solidFill>
              </a:rPr>
              <a:t>Quanto costa e quanto tempo occorre per vedere i miei dati in Centrale dei Rischi?</a:t>
            </a:r>
            <a:endParaRPr lang="it-IT" sz="2000" dirty="0">
              <a:solidFill>
                <a:prstClr val="black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8672AF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Con quale criterio scelgo i servizi o gli strumenti di pagamento da usare per la mia attività?</a:t>
            </a:r>
          </a:p>
          <a:p>
            <a:pPr marL="342900" lvl="0" indent="-342900">
              <a:spcAft>
                <a:spcPts val="1200"/>
              </a:spcAft>
              <a:buClr>
                <a:srgbClr val="8672AF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Quali sono i miei principali diritti nel rapporto con </a:t>
            </a:r>
            <a:r>
              <a:rPr lang="it-IT" sz="2000" dirty="0" smtClean="0">
                <a:solidFill>
                  <a:prstClr val="black"/>
                </a:solidFill>
              </a:rPr>
              <a:t>banca?</a:t>
            </a:r>
            <a:endParaRPr lang="it-IT" sz="2000" dirty="0">
              <a:solidFill>
                <a:prstClr val="black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8672AF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Quali sono gli strumenti per tutelarmi in caso di controversia con </a:t>
            </a:r>
            <a:r>
              <a:rPr lang="it-IT" sz="2000" dirty="0" smtClean="0">
                <a:solidFill>
                  <a:prstClr val="black"/>
                </a:solidFill>
              </a:rPr>
              <a:t>banca?</a:t>
            </a:r>
            <a:endParaRPr lang="it-IT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6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" y="504948"/>
            <a:ext cx="73151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672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CENTRALE DEI RISCHI, PAGAMENTI E STRUMENTI DI TUTELA</a:t>
            </a:r>
          </a:p>
          <a:p>
            <a:pPr algn="ctr" defTabSz="365760">
              <a:lnSpc>
                <a:spcPts val="3600"/>
              </a:lnSpc>
              <a:defRPr/>
            </a:pPr>
            <a:r>
              <a:rPr lang="it-IT" sz="2800" dirty="0">
                <a:solidFill>
                  <a:srgbClr val="8672AF"/>
                </a:solidFill>
              </a:rPr>
              <a:t>le </a:t>
            </a:r>
            <a:r>
              <a:rPr lang="it-IT" sz="2800" dirty="0" err="1" smtClean="0">
                <a:solidFill>
                  <a:srgbClr val="8672AF"/>
                </a:solidFill>
              </a:rPr>
              <a:t>videolezioni</a:t>
            </a:r>
            <a:endParaRPr lang="it-IT" sz="3600" dirty="0">
              <a:solidFill>
                <a:srgbClr val="8672AF"/>
              </a:solidFill>
            </a:endParaRPr>
          </a:p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520" b="1" i="0" u="none" strike="noStrike" kern="1200" cap="none" spc="0" normalizeH="0" baseline="0" noProof="0" dirty="0">
              <a:ln>
                <a:noFill/>
              </a:ln>
              <a:solidFill>
                <a:srgbClr val="8672A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62275" y="2694304"/>
            <a:ext cx="675292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funzionamento della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8672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Centrale dei rischi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L’accesso ai propri dati in Centrale dei rischi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Servizi e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8672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strumenti di pagamento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8672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diritti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del cliente bancario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L’Arbitro Bancario e Finanziario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8672A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L’esposto alla Banca d’Italia</a:t>
            </a:r>
          </a:p>
        </p:txBody>
      </p:sp>
    </p:spTree>
    <p:extLst>
      <p:ext uri="{BB962C8B-B14F-4D97-AF65-F5344CB8AC3E}">
        <p14:creationId xmlns:p14="http://schemas.microsoft.com/office/powerpoint/2010/main" val="21190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-1" y="384771"/>
            <a:ext cx="7315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</a:rPr>
              <a:t>LA FINANZA PER LA PICCOLA IMPRESA</a:t>
            </a:r>
          </a:p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 smtClean="0">
                <a:solidFill>
                  <a:srgbClr val="EB6A16"/>
                </a:solidFill>
                <a:latin typeface="Calibri" panose="020F0502020204030204"/>
              </a:rPr>
              <a:t>le domande dell’imprenditore</a:t>
            </a:r>
            <a:endParaRPr kumimoji="0" lang="it-IT" sz="2800" i="0" u="none" strike="noStrike" kern="1200" cap="none" spc="0" normalizeH="0" baseline="0" noProof="0" dirty="0">
              <a:ln>
                <a:noFill/>
              </a:ln>
              <a:solidFill>
                <a:srgbClr val="EB6A16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61742" y="2409095"/>
            <a:ext cx="5869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1200"/>
              </a:spcAft>
              <a:buClr>
                <a:srgbClr val="EB6A16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Il reddito che ricavo dalla mia impresa è adeguato </a:t>
            </a:r>
            <a:r>
              <a:rPr lang="it-IT" sz="2000" dirty="0" smtClean="0">
                <a:solidFill>
                  <a:prstClr val="black"/>
                </a:solidFill>
              </a:rPr>
              <a:t>ai </a:t>
            </a:r>
            <a:r>
              <a:rPr lang="it-IT" sz="2000" dirty="0">
                <a:solidFill>
                  <a:prstClr val="black"/>
                </a:solidFill>
              </a:rPr>
              <a:t>rischi che </a:t>
            </a:r>
            <a:r>
              <a:rPr lang="it-IT" sz="2000" dirty="0" smtClean="0">
                <a:solidFill>
                  <a:prstClr val="black"/>
                </a:solidFill>
              </a:rPr>
              <a:t>mi assumo?</a:t>
            </a:r>
            <a:endParaRPr lang="it-IT" sz="2000" dirty="0">
              <a:solidFill>
                <a:prstClr val="black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EB6A16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Fino a che punto mi conviene concedere ai clienti sconti di prezzo o maggiori dilazioni di pagamento?</a:t>
            </a:r>
          </a:p>
          <a:p>
            <a:pPr marL="342900" lvl="0" indent="-342900">
              <a:spcAft>
                <a:spcPts val="1200"/>
              </a:spcAft>
              <a:buClr>
                <a:srgbClr val="EB6A16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Quali sono i rischi di un indebitamento elevato</a:t>
            </a:r>
            <a:r>
              <a:rPr lang="it-IT" sz="2000" dirty="0" smtClean="0">
                <a:solidFill>
                  <a:prstClr val="black"/>
                </a:solidFill>
              </a:rPr>
              <a:t>?</a:t>
            </a:r>
          </a:p>
          <a:p>
            <a:pPr marL="342900" lvl="0" indent="-342900">
              <a:spcAft>
                <a:spcPts val="1200"/>
              </a:spcAft>
              <a:buClr>
                <a:srgbClr val="EB6A16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 smtClean="0">
                <a:solidFill>
                  <a:prstClr val="black"/>
                </a:solidFill>
              </a:rPr>
              <a:t>Come posso scegliere tra due investimenti alternativi?</a:t>
            </a:r>
            <a:endParaRPr lang="it-IT" sz="2000" dirty="0">
              <a:solidFill>
                <a:prstClr val="black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EB6A16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Come convincere potenziali finanziatori della bontà dei miei progetti?</a:t>
            </a:r>
          </a:p>
        </p:txBody>
      </p:sp>
    </p:spTree>
    <p:extLst>
      <p:ext uri="{BB962C8B-B14F-4D97-AF65-F5344CB8AC3E}">
        <p14:creationId xmlns:p14="http://schemas.microsoft.com/office/powerpoint/2010/main" val="255987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00160" y="2095586"/>
            <a:ext cx="68280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controllo di gestione: bilancio e indici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L'equilibrio finanziario e la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gestione della liquidità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L'equilibrio economico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L'equilibrio </a:t>
            </a: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patrimoniale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lang="it-IT" sz="2400" dirty="0" smtClean="0">
                <a:solidFill>
                  <a:prstClr val="black"/>
                </a:solidFill>
                <a:latin typeface="Calibri" panose="020F0502020204030204"/>
              </a:rPr>
              <a:t>L’imprenditore equilibrista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valutazione finanziaria degli investimenti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B6A1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 </a:t>
            </a: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EB6A1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-1" y="384771"/>
            <a:ext cx="7315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B6A16"/>
                </a:solidFill>
                <a:effectLst/>
                <a:uLnTx/>
                <a:uFillTx/>
                <a:latin typeface="Calibri" panose="020F0502020204030204"/>
              </a:rPr>
              <a:t>LA FINANZA PER LA PICCOLA IMPRESA</a:t>
            </a:r>
          </a:p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 smtClean="0">
                <a:solidFill>
                  <a:srgbClr val="EB6A16"/>
                </a:solidFill>
                <a:latin typeface="Calibri" panose="020F0502020204030204"/>
              </a:rPr>
              <a:t>le </a:t>
            </a:r>
            <a:r>
              <a:rPr lang="it-IT" sz="2800" dirty="0" err="1" smtClean="0">
                <a:solidFill>
                  <a:srgbClr val="EB6A16"/>
                </a:solidFill>
                <a:latin typeface="Calibri" panose="020F0502020204030204"/>
              </a:rPr>
              <a:t>videolezioni</a:t>
            </a:r>
            <a:endParaRPr kumimoji="0" lang="it-IT" sz="2800" i="0" u="none" strike="noStrike" kern="1200" cap="none" spc="0" normalizeH="0" baseline="0" noProof="0" dirty="0">
              <a:ln>
                <a:noFill/>
              </a:ln>
              <a:solidFill>
                <a:srgbClr val="EB6A16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773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arrotondato 4"/>
          <p:cNvSpPr/>
          <p:nvPr/>
        </p:nvSpPr>
        <p:spPr>
          <a:xfrm>
            <a:off x="4330373" y="2485904"/>
            <a:ext cx="3677458" cy="392592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94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2800" b="1" dirty="0">
                <a:solidFill>
                  <a:srgbClr val="294D99"/>
                </a:solidFill>
                <a:latin typeface="Barlow Semi Condensed Medium" panose="00000606000000000000" pitchFamily="2" charset="0"/>
              </a:rPr>
              <a:t>L’incontro in aula con un formatore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Approfondimenti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Scambio di esperienze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Q&amp;A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Esercitazioni, case </a:t>
            </a:r>
            <a:r>
              <a:rPr lang="it-IT" sz="2400" dirty="0" err="1">
                <a:solidFill>
                  <a:prstClr val="black"/>
                </a:solidFill>
              </a:rPr>
              <a:t>study</a:t>
            </a:r>
            <a:endParaRPr lang="it-IT" sz="2000" dirty="0">
              <a:solidFill>
                <a:prstClr val="black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it-IT" sz="2800" dirty="0">
              <a:solidFill>
                <a:srgbClr val="4F9D95"/>
              </a:solidFill>
              <a:latin typeface="Barlow Semi Condensed Medium" panose="00000606000000000000" pitchFamily="2" charset="0"/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343693" y="2485902"/>
            <a:ext cx="3677458" cy="392592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94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2800" b="1" dirty="0">
                <a:solidFill>
                  <a:srgbClr val="294D99"/>
                </a:solidFill>
                <a:latin typeface="Barlow Semi Condensed Medium" panose="00000606000000000000" pitchFamily="2" charset="0"/>
              </a:rPr>
              <a:t>Il corso online</a:t>
            </a:r>
            <a:br>
              <a:rPr lang="it-IT" sz="2800" b="1" dirty="0">
                <a:solidFill>
                  <a:srgbClr val="294D99"/>
                </a:solidFill>
                <a:latin typeface="Barlow Semi Condensed Medium" panose="00000606000000000000" pitchFamily="2" charset="0"/>
              </a:rPr>
            </a:br>
            <a:endParaRPr lang="it-IT" sz="2800" b="1" dirty="0">
              <a:solidFill>
                <a:srgbClr val="294D99"/>
              </a:solidFill>
              <a:latin typeface="Barlow Semi Condensed Medium" panose="00000606000000000000" pitchFamily="2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Video lezioni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prstClr val="black"/>
                </a:solidFill>
              </a:rPr>
              <a:t>Miniquiz</a:t>
            </a:r>
            <a:endParaRPr lang="it-IT" sz="2400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Esercitazioni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Animazioni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Test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4F9D95"/>
              </a:buClr>
              <a:buFont typeface="Arial" panose="020B0604020202020204" pitchFamily="34" charset="0"/>
              <a:buChar char="•"/>
            </a:pPr>
            <a:endParaRPr lang="it-IT" sz="2400" dirty="0">
              <a:solidFill>
                <a:prstClr val="black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it-IT" sz="2800" dirty="0">
              <a:solidFill>
                <a:srgbClr val="4F9D95"/>
              </a:solidFill>
              <a:latin typeface="Barlow Semi Condensed Medium" panose="00000606000000000000" pitchFamily="2" charset="0"/>
            </a:endParaRPr>
          </a:p>
        </p:txBody>
      </p:sp>
      <p:sp>
        <p:nvSpPr>
          <p:cNvPr id="7" name="Rettangolo arrotondato 6"/>
          <p:cNvSpPr/>
          <p:nvPr/>
        </p:nvSpPr>
        <p:spPr>
          <a:xfrm>
            <a:off x="8297718" y="2489860"/>
            <a:ext cx="3677458" cy="392592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94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2800" b="1" dirty="0">
                <a:solidFill>
                  <a:srgbClr val="294D99"/>
                </a:solidFill>
                <a:latin typeface="Barlow Semi Condensed Medium" panose="00000606000000000000" pitchFamily="2" charset="0"/>
              </a:rPr>
              <a:t>Il fascicolo didattico</a:t>
            </a:r>
            <a:r>
              <a:rPr lang="it-IT" sz="2800" b="1" dirty="0">
                <a:solidFill>
                  <a:srgbClr val="4F9D95"/>
                </a:solidFill>
                <a:latin typeface="Barlow Semi Condensed Medium" panose="00000606000000000000" pitchFamily="2" charset="0"/>
              </a:rPr>
              <a:t/>
            </a:r>
            <a:br>
              <a:rPr lang="it-IT" sz="2800" b="1" dirty="0">
                <a:solidFill>
                  <a:srgbClr val="4F9D95"/>
                </a:solidFill>
                <a:latin typeface="Barlow Semi Condensed Medium" panose="00000606000000000000" pitchFamily="2" charset="0"/>
              </a:rPr>
            </a:br>
            <a:r>
              <a:rPr lang="it-IT" sz="2000" b="1" dirty="0" smtClean="0">
                <a:solidFill>
                  <a:srgbClr val="FF0000"/>
                </a:solidFill>
                <a:latin typeface="Barlow Semi Condensed Medium" panose="00000606000000000000" pitchFamily="2" charset="0"/>
              </a:rPr>
              <a:t>(lavori in corso)</a:t>
            </a:r>
            <a:endParaRPr lang="it-IT" sz="2800" b="1" dirty="0">
              <a:solidFill>
                <a:srgbClr val="FF0000"/>
              </a:solidFill>
              <a:latin typeface="Barlow Semi Condensed Medium" panose="00000606000000000000" pitchFamily="2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Approfondimenti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Esempi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prstClr val="black"/>
                </a:solidFill>
              </a:rPr>
              <a:t>Qrcode</a:t>
            </a:r>
            <a:endParaRPr lang="it-IT" sz="2400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Bibliografia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294D99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prstClr val="black"/>
                </a:solidFill>
              </a:rPr>
              <a:t>Glossario 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4F9D95"/>
              </a:buClr>
              <a:buFont typeface="Arial" panose="020B0604020202020204" pitchFamily="34" charset="0"/>
              <a:buChar char="•"/>
            </a:pPr>
            <a:endParaRPr lang="it-IT" sz="2400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Clr>
                <a:srgbClr val="4F9D95"/>
              </a:buClr>
              <a:buFont typeface="Arial" panose="020B0604020202020204" pitchFamily="34" charset="0"/>
              <a:buChar char="•"/>
            </a:pPr>
            <a:endParaRPr lang="it-IT" sz="2400" dirty="0">
              <a:solidFill>
                <a:prstClr val="black"/>
              </a:solidFill>
            </a:endParaRPr>
          </a:p>
        </p:txBody>
      </p:sp>
      <p:sp>
        <p:nvSpPr>
          <p:cNvPr id="8" name="Titolo 7"/>
          <p:cNvSpPr txBox="1">
            <a:spLocks/>
          </p:cNvSpPr>
          <p:nvPr/>
        </p:nvSpPr>
        <p:spPr>
          <a:xfrm>
            <a:off x="595745" y="720435"/>
            <a:ext cx="11499273" cy="1352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/>
              <a:t>IL METODO: TRE STRUMENTI </a:t>
            </a:r>
            <a:br>
              <a:rPr lang="it-IT" dirty="0"/>
            </a:br>
            <a:r>
              <a:rPr lang="it-IT" dirty="0"/>
              <a:t>DIDATTICI PER OGNUNO DEI 4 PERCORSI</a:t>
            </a:r>
          </a:p>
        </p:txBody>
      </p:sp>
    </p:spTree>
    <p:extLst>
      <p:ext uri="{BB962C8B-B14F-4D97-AF65-F5344CB8AC3E}">
        <p14:creationId xmlns:p14="http://schemas.microsoft.com/office/powerpoint/2010/main" val="3589479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-1" y="0"/>
            <a:ext cx="3104445" cy="244968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1" name="Diagramma 10"/>
          <p:cNvGraphicFramePr/>
          <p:nvPr>
            <p:extLst/>
          </p:nvPr>
        </p:nvGraphicFramePr>
        <p:xfrm>
          <a:off x="1122471" y="1463154"/>
          <a:ext cx="7499693" cy="4693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9429" y="5299223"/>
            <a:ext cx="485775" cy="53340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801505" y="3976694"/>
            <a:ext cx="2141621" cy="806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Enti e Associazioni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2881089" y="2316866"/>
            <a:ext cx="3982452" cy="806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 smtClean="0"/>
              <a:t>PICCOLI IMPRENDITORI</a:t>
            </a:r>
            <a:endParaRPr lang="it-IT" sz="4000" b="1" dirty="0"/>
          </a:p>
        </p:txBody>
      </p:sp>
      <p:sp>
        <p:nvSpPr>
          <p:cNvPr id="13" name="Rettangolo arrotondato 12"/>
          <p:cNvSpPr/>
          <p:nvPr/>
        </p:nvSpPr>
        <p:spPr>
          <a:xfrm>
            <a:off x="8212074" y="4059425"/>
            <a:ext cx="3684958" cy="881351"/>
          </a:xfrm>
          <a:prstGeom prst="roundRect">
            <a:avLst>
              <a:gd name="adj" fmla="val 0"/>
            </a:avLst>
          </a:prstGeom>
          <a:solidFill>
            <a:srgbClr val="EB6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Piattaforma di e-learning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8212074" y="4998234"/>
            <a:ext cx="3684958" cy="790224"/>
          </a:xfrm>
          <a:prstGeom prst="roundRect">
            <a:avLst>
              <a:gd name="adj" fmla="val 0"/>
            </a:avLst>
          </a:prstGeom>
          <a:solidFill>
            <a:srgbClr val="EB6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Formatori </a:t>
            </a:r>
            <a:br>
              <a:rPr lang="it-IT" sz="2400" b="1" dirty="0" smtClean="0"/>
            </a:br>
            <a:r>
              <a:rPr lang="it-IT" sz="2400" b="1" dirty="0" smtClean="0"/>
              <a:t>sul territorio</a:t>
            </a:r>
            <a:endParaRPr lang="it-IT" sz="2400" b="1" dirty="0"/>
          </a:p>
        </p:txBody>
      </p:sp>
      <p:sp>
        <p:nvSpPr>
          <p:cNvPr id="15" name="Titolo 7"/>
          <p:cNvSpPr txBox="1">
            <a:spLocks/>
          </p:cNvSpPr>
          <p:nvPr/>
        </p:nvSpPr>
        <p:spPr>
          <a:xfrm>
            <a:off x="0" y="0"/>
            <a:ext cx="12192000" cy="1463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 smtClean="0"/>
              <a:t>LA COLLABORAZIONE CON </a:t>
            </a:r>
            <a:br>
              <a:rPr lang="it-IT" dirty="0" smtClean="0"/>
            </a:br>
            <a:r>
              <a:rPr lang="it-IT" dirty="0" smtClean="0"/>
              <a:t>ENTI E ASSOCIAZIONI</a:t>
            </a:r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 flipV="1">
            <a:off x="5859380" y="4492869"/>
            <a:ext cx="2141620" cy="8794"/>
          </a:xfrm>
          <a:prstGeom prst="straightConnector1">
            <a:avLst/>
          </a:prstGeom>
          <a:ln w="76200">
            <a:solidFill>
              <a:srgbClr val="EB6A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flipV="1">
            <a:off x="5943126" y="5380892"/>
            <a:ext cx="2057874" cy="8793"/>
          </a:xfrm>
          <a:prstGeom prst="straightConnector1">
            <a:avLst/>
          </a:prstGeom>
          <a:ln w="76200">
            <a:solidFill>
              <a:srgbClr val="EB6A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magin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0"/>
            <a:ext cx="1484426" cy="684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4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/>
          <p:cNvSpPr/>
          <p:nvPr/>
        </p:nvSpPr>
        <p:spPr>
          <a:xfrm>
            <a:off x="2635926" y="2061315"/>
            <a:ext cx="7759337" cy="415468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0" y="0"/>
            <a:ext cx="12191999" cy="18810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sz="3600" dirty="0" smtClean="0"/>
              <a:t>CHI SIAMO</a:t>
            </a:r>
            <a:br>
              <a:rPr lang="it-IT" sz="3600" dirty="0" smtClean="0"/>
            </a:br>
            <a:endParaRPr lang="it-IT" sz="3600" b="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96" y="1881051"/>
            <a:ext cx="1752388" cy="64334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036" y="1905966"/>
            <a:ext cx="1876275" cy="64483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263" y="3047103"/>
            <a:ext cx="2421326" cy="440336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828" y="4699885"/>
            <a:ext cx="1331477" cy="54772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702" y="4614139"/>
            <a:ext cx="943057" cy="64484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292" y="5932948"/>
            <a:ext cx="1235531" cy="40821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764" y="5849313"/>
            <a:ext cx="1716332" cy="513431"/>
          </a:xfrm>
          <a:prstGeom prst="rect">
            <a:avLst/>
          </a:prstGeom>
        </p:spPr>
      </p:pic>
      <p:pic>
        <p:nvPicPr>
          <p:cNvPr id="14" name="Immagine 13"/>
          <p:cNvPicPr/>
          <p:nvPr/>
        </p:nvPicPr>
        <p:blipFill>
          <a:blip r:embed="rId9"/>
          <a:stretch>
            <a:fillRect/>
          </a:stretch>
        </p:blipFill>
        <p:spPr>
          <a:xfrm>
            <a:off x="5230256" y="3735226"/>
            <a:ext cx="2334260" cy="62176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38" y="2944851"/>
            <a:ext cx="2676990" cy="64483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857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7"/>
          <p:cNvSpPr txBox="1">
            <a:spLocks/>
          </p:cNvSpPr>
          <p:nvPr/>
        </p:nvSpPr>
        <p:spPr>
          <a:xfrm>
            <a:off x="2150042" y="227615"/>
            <a:ext cx="7891376" cy="7011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dirty="0" smtClean="0">
                <a:solidFill>
                  <a:srgbClr val="294C97"/>
                </a:solidFill>
              </a:rPr>
              <a:t>Metodo</a:t>
            </a:r>
            <a:endParaRPr lang="it-IT" sz="4000" b="1" dirty="0">
              <a:solidFill>
                <a:srgbClr val="294C97"/>
              </a:solidFill>
            </a:endParaRPr>
          </a:p>
        </p:txBody>
      </p:sp>
      <p:sp>
        <p:nvSpPr>
          <p:cNvPr id="3" name="Sottotitolo 8"/>
          <p:cNvSpPr txBox="1">
            <a:spLocks/>
          </p:cNvSpPr>
          <p:nvPr/>
        </p:nvSpPr>
        <p:spPr>
          <a:xfrm>
            <a:off x="2078830" y="997910"/>
            <a:ext cx="7962588" cy="666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3200" b="1" dirty="0" smtClean="0"/>
              <a:t>Come raggiungiamo i piccoli imprenditori?</a:t>
            </a:r>
            <a:endParaRPr lang="it-IT" sz="3200" b="1" dirty="0"/>
          </a:p>
        </p:txBody>
      </p:sp>
      <p:sp>
        <p:nvSpPr>
          <p:cNvPr id="12" name="Segnaposto numero diapositiva 13"/>
          <p:cNvSpPr>
            <a:spLocks noGrp="1"/>
          </p:cNvSpPr>
          <p:nvPr>
            <p:ph type="sldNum" sz="quarter" idx="12"/>
          </p:nvPr>
        </p:nvSpPr>
        <p:spPr>
          <a:xfrm>
            <a:off x="9047922" y="6354897"/>
            <a:ext cx="2743200" cy="365125"/>
          </a:xfrm>
        </p:spPr>
        <p:txBody>
          <a:bodyPr/>
          <a:lstStyle/>
          <a:p>
            <a:fld id="{7FA38B8D-E473-42B2-8486-28595E5B78DE}" type="slidenum">
              <a:rPr lang="it-IT" smtClean="0"/>
              <a:pPr/>
              <a:t>17</a:t>
            </a:fld>
            <a:endParaRPr lang="it-IT" dirty="0"/>
          </a:p>
        </p:txBody>
      </p:sp>
      <p:sp>
        <p:nvSpPr>
          <p:cNvPr id="13" name="Rettangolo arrotondato 12"/>
          <p:cNvSpPr/>
          <p:nvPr/>
        </p:nvSpPr>
        <p:spPr>
          <a:xfrm>
            <a:off x="2106916" y="2798260"/>
            <a:ext cx="1689462" cy="3480620"/>
          </a:xfrm>
          <a:prstGeom prst="roundRect">
            <a:avLst/>
          </a:prstGeom>
          <a:solidFill>
            <a:srgbClr val="AF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rgbClr val="294C97"/>
                </a:solidFill>
              </a:rPr>
              <a:t>Banca d’Italia</a:t>
            </a:r>
            <a:endParaRPr lang="it-IT" sz="2000" b="1" dirty="0">
              <a:solidFill>
                <a:srgbClr val="294C97"/>
              </a:solidFill>
            </a:endParaRPr>
          </a:p>
        </p:txBody>
      </p:sp>
      <p:sp>
        <p:nvSpPr>
          <p:cNvPr id="14" name="Rettangolo arrotondato 13"/>
          <p:cNvSpPr/>
          <p:nvPr/>
        </p:nvSpPr>
        <p:spPr>
          <a:xfrm>
            <a:off x="6143339" y="2798260"/>
            <a:ext cx="1689462" cy="3480620"/>
          </a:xfrm>
          <a:prstGeom prst="roundRect">
            <a:avLst/>
          </a:prstGeom>
          <a:solidFill>
            <a:srgbClr val="AF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rgbClr val="294C97"/>
                </a:solidFill>
              </a:rPr>
              <a:t>A</a:t>
            </a:r>
            <a:r>
              <a:rPr lang="it-IT" sz="2000" b="1" dirty="0" smtClean="0">
                <a:solidFill>
                  <a:srgbClr val="294C97"/>
                </a:solidFill>
              </a:rPr>
              <a:t>ssociazioni </a:t>
            </a:r>
            <a:br>
              <a:rPr lang="it-IT" sz="2000" b="1" dirty="0" smtClean="0">
                <a:solidFill>
                  <a:srgbClr val="294C97"/>
                </a:solidFill>
              </a:rPr>
            </a:br>
            <a:r>
              <a:rPr lang="it-IT" sz="2000" b="1" dirty="0" smtClean="0">
                <a:solidFill>
                  <a:srgbClr val="294C97"/>
                </a:solidFill>
              </a:rPr>
              <a:t>ed Enti</a:t>
            </a:r>
            <a:endParaRPr lang="it-IT" sz="2000" b="1" dirty="0">
              <a:solidFill>
                <a:srgbClr val="294C97"/>
              </a:solidFill>
            </a:endParaRPr>
          </a:p>
        </p:txBody>
      </p:sp>
      <p:sp>
        <p:nvSpPr>
          <p:cNvPr id="15" name="Rettangolo arrotondato 14"/>
          <p:cNvSpPr/>
          <p:nvPr/>
        </p:nvSpPr>
        <p:spPr>
          <a:xfrm>
            <a:off x="10179762" y="2715529"/>
            <a:ext cx="1689462" cy="356335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/>
              <a:t>Piccoli imprenditori</a:t>
            </a:r>
            <a:endParaRPr lang="it-IT" sz="2000" b="1" dirty="0"/>
          </a:p>
        </p:txBody>
      </p:sp>
      <p:sp>
        <p:nvSpPr>
          <p:cNvPr id="16" name="Freccia a destra 15"/>
          <p:cNvSpPr/>
          <p:nvPr/>
        </p:nvSpPr>
        <p:spPr>
          <a:xfrm>
            <a:off x="4177378" y="2798260"/>
            <a:ext cx="1584960" cy="1558835"/>
          </a:xfrm>
          <a:prstGeom prst="rightArrow">
            <a:avLst>
              <a:gd name="adj1" fmla="val 50000"/>
              <a:gd name="adj2" fmla="val 31868"/>
            </a:avLst>
          </a:prstGeom>
          <a:solidFill>
            <a:srgbClr val="294D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/>
              <a:t>Esperti </a:t>
            </a:r>
            <a:r>
              <a:rPr lang="it-IT" sz="1400" b="1" dirty="0" err="1" smtClean="0"/>
              <a:t>BdI</a:t>
            </a:r>
            <a:r>
              <a:rPr lang="it-IT" sz="1400" b="1" dirty="0" smtClean="0"/>
              <a:t> preparano i formatori</a:t>
            </a:r>
            <a:endParaRPr lang="it-IT" sz="1400" b="1" dirty="0"/>
          </a:p>
        </p:txBody>
      </p:sp>
      <p:sp>
        <p:nvSpPr>
          <p:cNvPr id="17" name="Freccia a destra 16"/>
          <p:cNvSpPr/>
          <p:nvPr/>
        </p:nvSpPr>
        <p:spPr>
          <a:xfrm>
            <a:off x="8327012" y="2798259"/>
            <a:ext cx="1584960" cy="1558835"/>
          </a:xfrm>
          <a:prstGeom prst="rightArrow">
            <a:avLst>
              <a:gd name="adj1" fmla="val 50000"/>
              <a:gd name="adj2" fmla="val 31868"/>
            </a:avLst>
          </a:prstGeom>
          <a:solidFill>
            <a:srgbClr val="294D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/>
              <a:t>i formatori incontrano gli imprenditori</a:t>
            </a:r>
            <a:endParaRPr lang="it-IT" sz="1400" b="1" dirty="0"/>
          </a:p>
        </p:txBody>
      </p:sp>
      <p:sp>
        <p:nvSpPr>
          <p:cNvPr id="18" name="Freccia a destra 17"/>
          <p:cNvSpPr/>
          <p:nvPr/>
        </p:nvSpPr>
        <p:spPr>
          <a:xfrm>
            <a:off x="3796377" y="5148470"/>
            <a:ext cx="6383385" cy="1130410"/>
          </a:xfrm>
          <a:prstGeom prst="rightArrow">
            <a:avLst>
              <a:gd name="adj1" fmla="val 50000"/>
              <a:gd name="adj2" fmla="val 53097"/>
            </a:avLst>
          </a:prstGeom>
          <a:solidFill>
            <a:srgbClr val="294D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CORSI ON LINE su piattaforme di </a:t>
            </a:r>
            <a:r>
              <a:rPr lang="it-IT" sz="1600" b="1" i="1" dirty="0" smtClean="0"/>
              <a:t>e-learning</a:t>
            </a:r>
            <a:r>
              <a:rPr lang="it-IT" sz="1600" b="1" dirty="0" smtClean="0"/>
              <a:t> </a:t>
            </a:r>
            <a:br>
              <a:rPr lang="it-IT" sz="1600" b="1" dirty="0" smtClean="0"/>
            </a:br>
            <a:r>
              <a:rPr lang="it-IT" sz="1600" b="1" dirty="0" smtClean="0"/>
              <a:t>delle Associazioni e degli Enti</a:t>
            </a:r>
            <a:endParaRPr lang="it-IT" sz="1600" b="1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4265868" y="2219915"/>
            <a:ext cx="1210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294D99"/>
                </a:solidFill>
              </a:rPr>
              <a:t>1° </a:t>
            </a:r>
            <a:r>
              <a:rPr lang="it-IT" sz="2800" b="1" dirty="0" err="1" smtClean="0">
                <a:solidFill>
                  <a:srgbClr val="294D99"/>
                </a:solidFill>
              </a:rPr>
              <a:t>step</a:t>
            </a:r>
            <a:endParaRPr lang="it-IT" b="1" dirty="0">
              <a:solidFill>
                <a:srgbClr val="294D99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8334072" y="2216897"/>
            <a:ext cx="1210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294D99"/>
                </a:solidFill>
              </a:rPr>
              <a:t>2° </a:t>
            </a:r>
            <a:r>
              <a:rPr lang="it-IT" sz="2800" b="1" dirty="0" err="1" smtClean="0">
                <a:solidFill>
                  <a:srgbClr val="294D99"/>
                </a:solidFill>
              </a:rPr>
              <a:t>step</a:t>
            </a:r>
            <a:endParaRPr lang="it-IT" b="1" dirty="0">
              <a:solidFill>
                <a:srgbClr val="294D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2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7"/>
          <p:cNvSpPr txBox="1">
            <a:spLocks/>
          </p:cNvSpPr>
          <p:nvPr/>
        </p:nvSpPr>
        <p:spPr>
          <a:xfrm>
            <a:off x="747252" y="0"/>
            <a:ext cx="11444747" cy="2450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>
                <a:solidFill>
                  <a:srgbClr val="294C97"/>
                </a:solidFill>
                <a:latin typeface="+mj-lt"/>
                <a:cs typeface="+mj-cs"/>
              </a:rPr>
              <a:t>Svolgimento del </a:t>
            </a:r>
            <a:r>
              <a:rPr lang="it-IT" dirty="0" smtClean="0">
                <a:solidFill>
                  <a:srgbClr val="294C97"/>
                </a:solidFill>
                <a:latin typeface="+mj-lt"/>
                <a:cs typeface="+mj-cs"/>
              </a:rPr>
              <a:t>programma:</a:t>
            </a:r>
          </a:p>
          <a:p>
            <a:pPr algn="ctr"/>
            <a:r>
              <a:rPr lang="it-IT" dirty="0" smtClean="0">
                <a:solidFill>
                  <a:srgbClr val="294C97"/>
                </a:solidFill>
                <a:latin typeface="+mj-lt"/>
                <a:cs typeface="+mj-cs"/>
              </a:rPr>
              <a:t>edizione 2023-24</a:t>
            </a:r>
            <a:endParaRPr lang="it-IT" dirty="0">
              <a:solidFill>
                <a:srgbClr val="294C97"/>
              </a:solidFill>
              <a:latin typeface="+mj-lt"/>
              <a:cs typeface="+mj-cs"/>
            </a:endParaRPr>
          </a:p>
        </p:txBody>
      </p:sp>
      <p:sp>
        <p:nvSpPr>
          <p:cNvPr id="15" name="Sottotitolo 8"/>
          <p:cNvSpPr>
            <a:spLocks noGrp="1"/>
          </p:cNvSpPr>
          <p:nvPr>
            <p:ph type="subTitle" idx="1"/>
          </p:nvPr>
        </p:nvSpPr>
        <p:spPr>
          <a:xfrm>
            <a:off x="991651" y="3369526"/>
            <a:ext cx="10294657" cy="4114386"/>
          </a:xfrm>
        </p:spPr>
        <p:txBody>
          <a:bodyPr>
            <a:noAutofit/>
          </a:bodyPr>
          <a:lstStyle/>
          <a:p>
            <a:pPr marL="914400" lvl="1" indent="-457200" algn="l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it-IT" b="1" dirty="0" smtClean="0">
                <a:solidFill>
                  <a:srgbClr val="0070C0"/>
                </a:solidFill>
              </a:rPr>
              <a:t>Percorso azzurro (Il rapporto con la banca) 				ottobre-gennaio</a:t>
            </a:r>
          </a:p>
          <a:p>
            <a:pPr marL="1371600" lvl="2" indent="-457200" algn="l">
              <a:lnSpc>
                <a:spcPct val="120000"/>
              </a:lnSpc>
              <a:buFont typeface="+mj-lt"/>
              <a:buAutoNum type="arabicPeriod"/>
            </a:pPr>
            <a:r>
              <a:rPr lang="it-IT" sz="1400" b="1" dirty="0" smtClean="0"/>
              <a:t>30-31 ottobre 2023</a:t>
            </a:r>
            <a:r>
              <a:rPr lang="it-IT" sz="1400" dirty="0" smtClean="0"/>
              <a:t>: Giornate di formazione dei formatori in presenza presso la Banca d’Italia</a:t>
            </a:r>
          </a:p>
          <a:p>
            <a:pPr marL="1371600" lvl="2" indent="-457200" algn="l">
              <a:lnSpc>
                <a:spcPct val="120000"/>
              </a:lnSpc>
              <a:buFont typeface="+mj-lt"/>
              <a:buAutoNum type="arabicPeriod"/>
            </a:pPr>
            <a:r>
              <a:rPr lang="it-IT" sz="1400" dirty="0" smtClean="0"/>
              <a:t>novembre 2023-gennaio 2024: Incontri dei formatori con gli imprenditori sul territorio </a:t>
            </a:r>
          </a:p>
          <a:p>
            <a:pPr marL="914400" lvl="1" indent="-457200" algn="l">
              <a:lnSpc>
                <a:spcPct val="120000"/>
              </a:lnSpc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it-IT" b="1" dirty="0">
                <a:solidFill>
                  <a:srgbClr val="92D050"/>
                </a:solidFill>
              </a:rPr>
              <a:t>Percorso </a:t>
            </a:r>
            <a:r>
              <a:rPr lang="it-IT" b="1" dirty="0" smtClean="0">
                <a:solidFill>
                  <a:srgbClr val="92D050"/>
                </a:solidFill>
              </a:rPr>
              <a:t>verde (La gestione delle difficoltà finanziarie) 		gennaio-marzo</a:t>
            </a:r>
            <a:endParaRPr lang="it-IT" b="1" dirty="0">
              <a:solidFill>
                <a:srgbClr val="92D050"/>
              </a:solidFill>
            </a:endParaRPr>
          </a:p>
          <a:p>
            <a:pPr marL="914400" lvl="1" indent="-457200" algn="l">
              <a:lnSpc>
                <a:spcPct val="120000"/>
              </a:lnSpc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it-IT" b="1" dirty="0" smtClean="0">
                <a:solidFill>
                  <a:srgbClr val="8672AF"/>
                </a:solidFill>
              </a:rPr>
              <a:t>Percorso </a:t>
            </a:r>
            <a:r>
              <a:rPr lang="it-IT" b="1" dirty="0">
                <a:solidFill>
                  <a:srgbClr val="8672AF"/>
                </a:solidFill>
              </a:rPr>
              <a:t>viola </a:t>
            </a:r>
            <a:r>
              <a:rPr lang="it-IT" b="1" dirty="0" smtClean="0">
                <a:solidFill>
                  <a:srgbClr val="8672AF"/>
                </a:solidFill>
              </a:rPr>
              <a:t>(Centrale dei rischi, pagamenti e strumenti di tutela) 	marzo-maggio</a:t>
            </a:r>
            <a:endParaRPr lang="it-IT" b="1" dirty="0">
              <a:solidFill>
                <a:srgbClr val="8672AF"/>
              </a:solidFill>
            </a:endParaRPr>
          </a:p>
          <a:p>
            <a:pPr marL="914400" lvl="1" indent="-457200" algn="l">
              <a:lnSpc>
                <a:spcPct val="120000"/>
              </a:lnSpc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it-IT" b="1" dirty="0" smtClean="0">
                <a:solidFill>
                  <a:srgbClr val="F4690A"/>
                </a:solidFill>
              </a:rPr>
              <a:t>Percorso arancione (La finanza per la piccola impresa) 		maggio-luglio</a:t>
            </a:r>
            <a:endParaRPr lang="it-IT" b="1" dirty="0">
              <a:solidFill>
                <a:srgbClr val="F4690A"/>
              </a:solidFill>
            </a:endParaRPr>
          </a:p>
          <a:p>
            <a:pPr marL="1371600" lvl="2" indent="-457200" algn="l">
              <a:lnSpc>
                <a:spcPct val="120000"/>
              </a:lnSpc>
              <a:spcBef>
                <a:spcPts val="2400"/>
              </a:spcBef>
              <a:buFont typeface="Courier New" panose="02070309020205020404" pitchFamily="49" charset="0"/>
              <a:buChar char="o"/>
            </a:pPr>
            <a:endParaRPr lang="it-IT" sz="1400" dirty="0" smtClean="0"/>
          </a:p>
        </p:txBody>
      </p:sp>
      <p:sp>
        <p:nvSpPr>
          <p:cNvPr id="16" name="Sottotitolo 8"/>
          <p:cNvSpPr txBox="1">
            <a:spLocks/>
          </p:cNvSpPr>
          <p:nvPr/>
        </p:nvSpPr>
        <p:spPr>
          <a:xfrm>
            <a:off x="1534113" y="2205176"/>
            <a:ext cx="9621568" cy="889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8672AF"/>
              </a:buClr>
            </a:pPr>
            <a:r>
              <a:rPr lang="it-IT" sz="2000" dirty="0" smtClean="0"/>
              <a:t>Nel corso dell’anno i due </a:t>
            </a:r>
            <a:r>
              <a:rPr lang="it-IT" sz="2000" dirty="0" err="1" smtClean="0"/>
              <a:t>step</a:t>
            </a:r>
            <a:r>
              <a:rPr lang="it-IT" sz="2000" dirty="0" smtClean="0"/>
              <a:t> (formazione formatori e incontri con gli imprenditori) si ripeteranno per ognuno dei quattro percorsi, a distanza di circa due mesi uno dall’altro</a:t>
            </a:r>
          </a:p>
        </p:txBody>
      </p:sp>
    </p:spTree>
    <p:extLst>
      <p:ext uri="{BB962C8B-B14F-4D97-AF65-F5344CB8AC3E}">
        <p14:creationId xmlns:p14="http://schemas.microsoft.com/office/powerpoint/2010/main" val="376529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7"/>
          <p:cNvSpPr txBox="1">
            <a:spLocks/>
          </p:cNvSpPr>
          <p:nvPr/>
        </p:nvSpPr>
        <p:spPr>
          <a:xfrm>
            <a:off x="2150042" y="144488"/>
            <a:ext cx="9799503" cy="70116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dirty="0" smtClean="0">
                <a:solidFill>
                  <a:srgbClr val="294C97"/>
                </a:solidFill>
              </a:rPr>
              <a:t>Il percorso azzurro - tempi</a:t>
            </a:r>
            <a:endParaRPr lang="it-IT" sz="4000" b="1" dirty="0">
              <a:solidFill>
                <a:srgbClr val="294C97"/>
              </a:solidFill>
            </a:endParaRPr>
          </a:p>
        </p:txBody>
      </p:sp>
      <p:sp>
        <p:nvSpPr>
          <p:cNvPr id="12" name="Segnaposto numero diapositiva 13"/>
          <p:cNvSpPr>
            <a:spLocks noGrp="1"/>
          </p:cNvSpPr>
          <p:nvPr>
            <p:ph type="sldNum" sz="quarter" idx="12"/>
          </p:nvPr>
        </p:nvSpPr>
        <p:spPr>
          <a:xfrm>
            <a:off x="9047922" y="6354897"/>
            <a:ext cx="2743200" cy="365125"/>
          </a:xfrm>
        </p:spPr>
        <p:txBody>
          <a:bodyPr/>
          <a:lstStyle/>
          <a:p>
            <a:fld id="{7FA38B8D-E473-42B2-8486-28595E5B78DE}" type="slidenum">
              <a:rPr lang="it-IT" smtClean="0"/>
              <a:pPr/>
              <a:t>19</a:t>
            </a:fld>
            <a:endParaRPr lang="it-IT" dirty="0"/>
          </a:p>
        </p:txBody>
      </p:sp>
      <p:grpSp>
        <p:nvGrpSpPr>
          <p:cNvPr id="35" name="Gruppo 34"/>
          <p:cNvGrpSpPr/>
          <p:nvPr/>
        </p:nvGrpSpPr>
        <p:grpSpPr>
          <a:xfrm>
            <a:off x="1599956" y="2154023"/>
            <a:ext cx="1953735" cy="2353005"/>
            <a:chOff x="4728113" y="1629"/>
            <a:chExt cx="2385015" cy="1431009"/>
          </a:xfrm>
          <a:solidFill>
            <a:srgbClr val="294C97"/>
          </a:solidFill>
        </p:grpSpPr>
        <p:sp>
          <p:nvSpPr>
            <p:cNvPr id="60" name="Rettangolo arrotondato 59"/>
            <p:cNvSpPr/>
            <p:nvPr/>
          </p:nvSpPr>
          <p:spPr>
            <a:xfrm>
              <a:off x="4728113" y="1629"/>
              <a:ext cx="2385015" cy="143100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CasellaDiTesto 60"/>
            <p:cNvSpPr txBox="1"/>
            <p:nvPr/>
          </p:nvSpPr>
          <p:spPr>
            <a:xfrm>
              <a:off x="4770026" y="43542"/>
              <a:ext cx="2301189" cy="13471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dirty="0">
                  <a:solidFill>
                    <a:schemeClr val="bg1"/>
                  </a:solidFill>
                </a:rPr>
                <a:t>30 e 31 </a:t>
              </a:r>
              <a:r>
                <a:rPr lang="it-IT" sz="2000" b="1" dirty="0" smtClean="0">
                  <a:solidFill>
                    <a:schemeClr val="bg1"/>
                  </a:solidFill>
                </a:rPr>
                <a:t>ottobre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b="1" kern="1200" baseline="0" dirty="0" smtClean="0">
                <a:solidFill>
                  <a:schemeClr val="bg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kern="1200" baseline="0" dirty="0" smtClean="0">
                  <a:solidFill>
                    <a:schemeClr val="bg1"/>
                  </a:solidFill>
                </a:rPr>
                <a:t>Giornate di formazione dei formatori</a:t>
              </a:r>
              <a:br>
                <a:rPr lang="it-IT" sz="2000" kern="1200" baseline="0" dirty="0" smtClean="0">
                  <a:solidFill>
                    <a:schemeClr val="bg1"/>
                  </a:solidFill>
                </a:rPr>
              </a:br>
              <a:endParaRPr lang="it-IT" sz="2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uppo 35"/>
          <p:cNvGrpSpPr/>
          <p:nvPr/>
        </p:nvGrpSpPr>
        <p:grpSpPr>
          <a:xfrm>
            <a:off x="3588025" y="3008793"/>
            <a:ext cx="505623" cy="591483"/>
            <a:chOff x="7323010" y="421392"/>
            <a:chExt cx="505623" cy="591483"/>
          </a:xfrm>
        </p:grpSpPr>
        <p:sp>
          <p:nvSpPr>
            <p:cNvPr id="58" name="Freccia a destra 57"/>
            <p:cNvSpPr/>
            <p:nvPr/>
          </p:nvSpPr>
          <p:spPr>
            <a:xfrm>
              <a:off x="7323010" y="421392"/>
              <a:ext cx="505623" cy="59148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2D05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Freccia a destra 10"/>
            <p:cNvSpPr txBox="1"/>
            <p:nvPr/>
          </p:nvSpPr>
          <p:spPr>
            <a:xfrm>
              <a:off x="7323010" y="539689"/>
              <a:ext cx="353936" cy="354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1700" kern="1200"/>
            </a:p>
          </p:txBody>
        </p:sp>
      </p:grpSp>
      <p:grpSp>
        <p:nvGrpSpPr>
          <p:cNvPr id="66" name="Gruppo 65"/>
          <p:cNvGrpSpPr/>
          <p:nvPr/>
        </p:nvGrpSpPr>
        <p:grpSpPr>
          <a:xfrm>
            <a:off x="4093649" y="2154023"/>
            <a:ext cx="2217186" cy="3742280"/>
            <a:chOff x="4728113" y="1629"/>
            <a:chExt cx="2385015" cy="1431009"/>
          </a:xfrm>
          <a:solidFill>
            <a:srgbClr val="294C97"/>
          </a:solidFill>
        </p:grpSpPr>
        <p:sp>
          <p:nvSpPr>
            <p:cNvPr id="67" name="Rettangolo arrotondato 66"/>
            <p:cNvSpPr/>
            <p:nvPr/>
          </p:nvSpPr>
          <p:spPr>
            <a:xfrm>
              <a:off x="4728113" y="1629"/>
              <a:ext cx="2385015" cy="143100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CasellaDiTesto 67"/>
            <p:cNvSpPr txBox="1"/>
            <p:nvPr/>
          </p:nvSpPr>
          <p:spPr>
            <a:xfrm>
              <a:off x="4770026" y="43542"/>
              <a:ext cx="2301189" cy="13471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dirty="0" smtClean="0">
                  <a:solidFill>
                    <a:schemeClr val="bg1"/>
                  </a:solidFill>
                </a:rPr>
                <a:t>novembre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b="1" dirty="0" smtClean="0">
                <a:solidFill>
                  <a:schemeClr val="bg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dirty="0" smtClean="0">
                  <a:solidFill>
                    <a:schemeClr val="bg1"/>
                  </a:solidFill>
                </a:rPr>
                <a:t>I formatori contattano gli imprenditori, presentano il programma, li invitano a partecipare </a:t>
              </a:r>
              <a:r>
                <a:rPr lang="it-IT" sz="2000" b="1" dirty="0" smtClean="0">
                  <a:solidFill>
                    <a:schemeClr val="bg1"/>
                  </a:solidFill>
                </a:rPr>
                <a:t>(online  + incontro dal vivo)</a:t>
              </a:r>
              <a:endParaRPr lang="it-IT" sz="2000" b="1" dirty="0">
                <a:solidFill>
                  <a:schemeClr val="bg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Gruppo 68"/>
          <p:cNvGrpSpPr/>
          <p:nvPr/>
        </p:nvGrpSpPr>
        <p:grpSpPr>
          <a:xfrm>
            <a:off x="6900282" y="2154023"/>
            <a:ext cx="2147640" cy="3425895"/>
            <a:chOff x="4728113" y="1629"/>
            <a:chExt cx="2385015" cy="1431009"/>
          </a:xfrm>
          <a:solidFill>
            <a:srgbClr val="294C97"/>
          </a:solidFill>
        </p:grpSpPr>
        <p:sp>
          <p:nvSpPr>
            <p:cNvPr id="70" name="Rettangolo arrotondato 69"/>
            <p:cNvSpPr/>
            <p:nvPr/>
          </p:nvSpPr>
          <p:spPr>
            <a:xfrm>
              <a:off x="4728113" y="1629"/>
              <a:ext cx="2385015" cy="143100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CasellaDiTesto 70"/>
            <p:cNvSpPr txBox="1"/>
            <p:nvPr/>
          </p:nvSpPr>
          <p:spPr>
            <a:xfrm>
              <a:off x="4770025" y="43542"/>
              <a:ext cx="2301189" cy="13471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dirty="0" smtClean="0">
                  <a:solidFill>
                    <a:schemeClr val="bg1"/>
                  </a:solidFill>
                </a:rPr>
                <a:t>novembre - dicembre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b="1" dirty="0" smtClean="0">
                <a:solidFill>
                  <a:schemeClr val="bg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dirty="0" smtClean="0">
                  <a:solidFill>
                    <a:schemeClr val="bg1"/>
                  </a:solidFill>
                </a:rPr>
                <a:t>Gli imprenditori si iscrivono ai corsi online sulle piattaforme di </a:t>
              </a:r>
              <a:br>
                <a:rPr lang="it-IT" sz="2000" dirty="0" smtClean="0">
                  <a:solidFill>
                    <a:schemeClr val="bg1"/>
                  </a:solidFill>
                </a:rPr>
              </a:br>
              <a:r>
                <a:rPr lang="it-IT" sz="2000" dirty="0" smtClean="0">
                  <a:solidFill>
                    <a:schemeClr val="bg1"/>
                  </a:solidFill>
                </a:rPr>
                <a:t>e-learning e seguono il percorso azzurro</a:t>
              </a:r>
              <a:endParaRPr lang="it-IT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Gruppo 74"/>
          <p:cNvGrpSpPr/>
          <p:nvPr/>
        </p:nvGrpSpPr>
        <p:grpSpPr>
          <a:xfrm>
            <a:off x="9627386" y="2154022"/>
            <a:ext cx="2148657" cy="2771269"/>
            <a:chOff x="4728113" y="1629"/>
            <a:chExt cx="2385015" cy="1431009"/>
          </a:xfrm>
          <a:solidFill>
            <a:srgbClr val="294C97"/>
          </a:solidFill>
        </p:grpSpPr>
        <p:sp>
          <p:nvSpPr>
            <p:cNvPr id="76" name="Rettangolo arrotondato 75"/>
            <p:cNvSpPr/>
            <p:nvPr/>
          </p:nvSpPr>
          <p:spPr>
            <a:xfrm>
              <a:off x="4728113" y="1629"/>
              <a:ext cx="2385015" cy="143100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CasellaDiTesto 76"/>
            <p:cNvSpPr txBox="1"/>
            <p:nvPr/>
          </p:nvSpPr>
          <p:spPr>
            <a:xfrm>
              <a:off x="4770026" y="43542"/>
              <a:ext cx="2301189" cy="13471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dirty="0">
                  <a:solidFill>
                    <a:schemeClr val="bg1"/>
                  </a:solidFill>
                </a:rPr>
                <a:t>d</a:t>
              </a:r>
              <a:r>
                <a:rPr lang="it-IT" sz="2000" b="1" dirty="0" smtClean="0">
                  <a:solidFill>
                    <a:schemeClr val="bg1"/>
                  </a:solidFill>
                </a:rPr>
                <a:t>icembre - gennaio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b="1" dirty="0" smtClean="0">
                <a:solidFill>
                  <a:schemeClr val="bg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dirty="0" smtClean="0">
                  <a:solidFill>
                    <a:schemeClr val="bg1"/>
                  </a:solidFill>
                </a:rPr>
                <a:t>I formatori tengono gli incontri dal vivo con gli imprenditori</a:t>
              </a:r>
              <a:endParaRPr lang="it-IT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uppo 77"/>
          <p:cNvGrpSpPr/>
          <p:nvPr/>
        </p:nvGrpSpPr>
        <p:grpSpPr>
          <a:xfrm>
            <a:off x="6352747" y="3008792"/>
            <a:ext cx="505623" cy="591483"/>
            <a:chOff x="7323010" y="421392"/>
            <a:chExt cx="505623" cy="591483"/>
          </a:xfrm>
        </p:grpSpPr>
        <p:sp>
          <p:nvSpPr>
            <p:cNvPr id="79" name="Freccia a destra 78"/>
            <p:cNvSpPr/>
            <p:nvPr/>
          </p:nvSpPr>
          <p:spPr>
            <a:xfrm>
              <a:off x="7323010" y="421392"/>
              <a:ext cx="505623" cy="59148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2D05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0" name="Freccia a destra 10"/>
            <p:cNvSpPr txBox="1"/>
            <p:nvPr/>
          </p:nvSpPr>
          <p:spPr>
            <a:xfrm>
              <a:off x="7323010" y="539689"/>
              <a:ext cx="353936" cy="354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1700" kern="1200"/>
            </a:p>
          </p:txBody>
        </p:sp>
      </p:grpSp>
      <p:grpSp>
        <p:nvGrpSpPr>
          <p:cNvPr id="81" name="Gruppo 80"/>
          <p:cNvGrpSpPr/>
          <p:nvPr/>
        </p:nvGrpSpPr>
        <p:grpSpPr>
          <a:xfrm>
            <a:off x="9079851" y="3008792"/>
            <a:ext cx="505623" cy="591483"/>
            <a:chOff x="7323010" y="421392"/>
            <a:chExt cx="505623" cy="591483"/>
          </a:xfrm>
        </p:grpSpPr>
        <p:sp>
          <p:nvSpPr>
            <p:cNvPr id="82" name="Freccia a destra 81"/>
            <p:cNvSpPr/>
            <p:nvPr/>
          </p:nvSpPr>
          <p:spPr>
            <a:xfrm>
              <a:off x="7323010" y="421392"/>
              <a:ext cx="505623" cy="59148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2D05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3" name="Freccia a destra 10"/>
            <p:cNvSpPr txBox="1"/>
            <p:nvPr/>
          </p:nvSpPr>
          <p:spPr>
            <a:xfrm>
              <a:off x="7323010" y="539689"/>
              <a:ext cx="353936" cy="354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1700" kern="1200"/>
            </a:p>
          </p:txBody>
        </p:sp>
      </p:grpSp>
      <p:grpSp>
        <p:nvGrpSpPr>
          <p:cNvPr id="84" name="Gruppo 83"/>
          <p:cNvGrpSpPr/>
          <p:nvPr/>
        </p:nvGrpSpPr>
        <p:grpSpPr>
          <a:xfrm>
            <a:off x="9863612" y="5247409"/>
            <a:ext cx="2148657" cy="1472613"/>
            <a:chOff x="4728113" y="1629"/>
            <a:chExt cx="2385015" cy="1431009"/>
          </a:xfrm>
          <a:solidFill>
            <a:srgbClr val="92D050"/>
          </a:solidFill>
        </p:grpSpPr>
        <p:sp>
          <p:nvSpPr>
            <p:cNvPr id="85" name="Rettangolo arrotondato 84"/>
            <p:cNvSpPr/>
            <p:nvPr/>
          </p:nvSpPr>
          <p:spPr>
            <a:xfrm>
              <a:off x="4728113" y="1629"/>
              <a:ext cx="2385015" cy="143100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6" name="CasellaDiTesto 85"/>
            <p:cNvSpPr txBox="1"/>
            <p:nvPr/>
          </p:nvSpPr>
          <p:spPr>
            <a:xfrm>
              <a:off x="4770026" y="43542"/>
              <a:ext cx="2301189" cy="13471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dirty="0" smtClean="0">
                  <a:solidFill>
                    <a:srgbClr val="294C97"/>
                  </a:solidFill>
                </a:rPr>
                <a:t>fine gennaio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b="1" dirty="0" smtClean="0">
                <a:solidFill>
                  <a:srgbClr val="294C97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dirty="0" smtClean="0">
                  <a:solidFill>
                    <a:srgbClr val="294C97"/>
                  </a:solidFill>
                </a:rPr>
                <a:t>Inizio percorso verde</a:t>
              </a:r>
              <a:endParaRPr lang="it-IT" sz="2000" dirty="0">
                <a:solidFill>
                  <a:srgbClr val="294C9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83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/>
          <p:cNvSpPr txBox="1">
            <a:spLocks/>
          </p:cNvSpPr>
          <p:nvPr/>
        </p:nvSpPr>
        <p:spPr>
          <a:xfrm>
            <a:off x="2316480" y="2638284"/>
            <a:ext cx="8730907" cy="29613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/>
              <a:t>Il programma: obiettivi, contenuti, metodi</a:t>
            </a:r>
          </a:p>
          <a:p>
            <a:pPr marL="1200150" lvl="1" indent="-742950">
              <a:spcAft>
                <a:spcPts val="1200"/>
              </a:spcAft>
              <a:buFont typeface="+mj-lt"/>
              <a:buAutoNum type="arabicPeriod"/>
            </a:pPr>
            <a:endParaRPr lang="it-IT" sz="20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/>
              <a:t>I risultati della prima edizione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endParaRPr lang="it-IT" sz="28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/>
              <a:t>Il ruolo delle Filiali della Banca d’Italia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endParaRPr lang="it-IT" sz="2800" dirty="0" smtClean="0"/>
          </a:p>
        </p:txBody>
      </p:sp>
      <p:sp>
        <p:nvSpPr>
          <p:cNvPr id="3" name="Titolo 7"/>
          <p:cNvSpPr txBox="1">
            <a:spLocks/>
          </p:cNvSpPr>
          <p:nvPr/>
        </p:nvSpPr>
        <p:spPr>
          <a:xfrm>
            <a:off x="0" y="1396321"/>
            <a:ext cx="12192000" cy="884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spcAft>
                <a:spcPts val="1200"/>
              </a:spcAft>
            </a:pPr>
            <a:r>
              <a:rPr lang="it-IT" sz="4400" dirty="0" smtClean="0">
                <a:solidFill>
                  <a:srgbClr val="EB6A16"/>
                </a:solidFill>
              </a:rPr>
              <a:t>Agenda</a:t>
            </a:r>
            <a:endParaRPr lang="it-IT" sz="3200" dirty="0"/>
          </a:p>
          <a:p>
            <a:pPr algn="ctr">
              <a:spcAft>
                <a:spcPts val="1200"/>
              </a:spcAft>
            </a:pPr>
            <a:endParaRPr lang="it-IT" sz="3200" dirty="0" smtClean="0"/>
          </a:p>
        </p:txBody>
      </p:sp>
    </p:spTree>
    <p:extLst>
      <p:ext uri="{BB962C8B-B14F-4D97-AF65-F5344CB8AC3E}">
        <p14:creationId xmlns:p14="http://schemas.microsoft.com/office/powerpoint/2010/main" val="223489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B8D-E473-42B2-8486-28595E5B78DE}" type="slidenum">
              <a:rPr lang="it-IT" smtClean="0"/>
              <a:pPr/>
              <a:t>20</a:t>
            </a:fld>
            <a:endParaRPr lang="it-IT" dirty="0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4"/>
          </p:nvPr>
        </p:nvSpPr>
        <p:spPr>
          <a:xfrm>
            <a:off x="1104900" y="1962239"/>
            <a:ext cx="4198620" cy="513435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rgbClr val="EB6A16"/>
                </a:solidFill>
              </a:rPr>
              <a:t>IL RAPPORTO CON LA BANCA D’ITALIA</a:t>
            </a:r>
          </a:p>
          <a:p>
            <a:endParaRPr lang="it-IT" dirty="0">
              <a:solidFill>
                <a:srgbClr val="EB6A16"/>
              </a:solidFill>
            </a:endParaRP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8"/>
          </p:nvPr>
        </p:nvSpPr>
        <p:spPr>
          <a:xfrm>
            <a:off x="6751638" y="1956709"/>
            <a:ext cx="4198938" cy="54718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rgbClr val="294D99"/>
                </a:solidFill>
              </a:rPr>
              <a:t>IL RAPPORTO CON GLI IMPRENDITORI</a:t>
            </a:r>
          </a:p>
          <a:p>
            <a:endParaRPr lang="it-IT" dirty="0">
              <a:solidFill>
                <a:srgbClr val="294D99"/>
              </a:solidFill>
            </a:endParaRPr>
          </a:p>
        </p:txBody>
      </p:sp>
      <p:sp>
        <p:nvSpPr>
          <p:cNvPr id="13" name="Titolo 7"/>
          <p:cNvSpPr txBox="1">
            <a:spLocks/>
          </p:cNvSpPr>
          <p:nvPr/>
        </p:nvSpPr>
        <p:spPr>
          <a:xfrm>
            <a:off x="0" y="0"/>
            <a:ext cx="9565105" cy="1215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 smtClean="0"/>
              <a:t>IL RUOLO DEI FORMATORI</a:t>
            </a:r>
            <a:endParaRPr lang="it-IT" dirty="0"/>
          </a:p>
        </p:txBody>
      </p:sp>
      <p:sp>
        <p:nvSpPr>
          <p:cNvPr id="14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1139736" y="2956873"/>
            <a:ext cx="4373109" cy="3216275"/>
          </a:xfrm>
        </p:spPr>
        <p:txBody>
          <a:bodyPr/>
          <a:lstStyle/>
          <a:p>
            <a:pPr>
              <a:buClr>
                <a:srgbClr val="EB6A16"/>
              </a:buClr>
              <a:buFont typeface="Wingdings" panose="05000000000000000000" pitchFamily="2" charset="2"/>
              <a:buChar char="§"/>
            </a:pPr>
            <a:r>
              <a:rPr lang="it-IT" sz="1600" b="1" dirty="0" smtClean="0">
                <a:solidFill>
                  <a:srgbClr val="EB6A16"/>
                </a:solidFill>
              </a:rPr>
              <a:t>giornate </a:t>
            </a:r>
            <a:r>
              <a:rPr lang="it-IT" sz="1600" b="1" dirty="0">
                <a:solidFill>
                  <a:srgbClr val="EB6A16"/>
                </a:solidFill>
              </a:rPr>
              <a:t>di formazione </a:t>
            </a:r>
            <a:r>
              <a:rPr lang="it-IT" sz="1600" dirty="0" smtClean="0"/>
              <a:t>in presenza presso la </a:t>
            </a:r>
            <a:r>
              <a:rPr lang="it-IT" sz="1600" dirty="0"/>
              <a:t>Banca </a:t>
            </a:r>
            <a:r>
              <a:rPr lang="it-IT" sz="1600" dirty="0" smtClean="0"/>
              <a:t>d’Italia (</a:t>
            </a:r>
            <a:r>
              <a:rPr lang="it-IT" sz="1600" b="1" dirty="0" smtClean="0"/>
              <a:t>prime date 30 e 31 ottobre </a:t>
            </a:r>
            <a:r>
              <a:rPr lang="it-IT" sz="1600" dirty="0" smtClean="0"/>
              <a:t>a </a:t>
            </a:r>
            <a:r>
              <a:rPr lang="it-IT" sz="1600" dirty="0"/>
              <a:t>Roma). </a:t>
            </a:r>
          </a:p>
          <a:p>
            <a:pPr>
              <a:buClr>
                <a:srgbClr val="EB6A16"/>
              </a:buClr>
              <a:buFont typeface="Wingdings" panose="05000000000000000000" pitchFamily="2" charset="2"/>
              <a:buChar char="§"/>
            </a:pPr>
            <a:r>
              <a:rPr lang="it-IT" sz="1600" b="1" dirty="0">
                <a:solidFill>
                  <a:srgbClr val="EB6A16"/>
                </a:solidFill>
              </a:rPr>
              <a:t>s</a:t>
            </a:r>
            <a:r>
              <a:rPr lang="it-IT" sz="1600" b="1" dirty="0" smtClean="0">
                <a:solidFill>
                  <a:srgbClr val="EB6A16"/>
                </a:solidFill>
              </a:rPr>
              <a:t>tretta collaborazione con </a:t>
            </a:r>
            <a:r>
              <a:rPr lang="it-IT" sz="1600" b="1" dirty="0">
                <a:solidFill>
                  <a:srgbClr val="EB6A16"/>
                </a:solidFill>
              </a:rPr>
              <a:t>la Filiale </a:t>
            </a:r>
            <a:r>
              <a:rPr lang="it-IT" sz="1600" b="1" dirty="0" smtClean="0">
                <a:solidFill>
                  <a:srgbClr val="EB6A16"/>
                </a:solidFill>
              </a:rPr>
              <a:t>della Banca d’Italia </a:t>
            </a:r>
            <a:r>
              <a:rPr lang="it-IT" sz="1600" dirty="0" smtClean="0"/>
              <a:t>del </a:t>
            </a:r>
            <a:r>
              <a:rPr lang="it-IT" sz="1600" dirty="0"/>
              <a:t>proprio territorio</a:t>
            </a:r>
            <a:endParaRPr lang="it-IT" sz="1600" dirty="0">
              <a:solidFill>
                <a:srgbClr val="EB6A16"/>
              </a:solidFill>
            </a:endParaRPr>
          </a:p>
          <a:p>
            <a:pPr>
              <a:buClr>
                <a:srgbClr val="EB6A16"/>
              </a:buClr>
              <a:buFont typeface="Wingdings" panose="05000000000000000000" pitchFamily="2" charset="2"/>
              <a:buChar char="§"/>
            </a:pPr>
            <a:r>
              <a:rPr lang="it-IT" sz="1600" b="1" dirty="0" smtClean="0">
                <a:solidFill>
                  <a:srgbClr val="EB6A16"/>
                </a:solidFill>
              </a:rPr>
              <a:t>scambio </a:t>
            </a:r>
            <a:r>
              <a:rPr lang="it-IT" sz="1600" b="1" dirty="0">
                <a:solidFill>
                  <a:srgbClr val="EB6A16"/>
                </a:solidFill>
              </a:rPr>
              <a:t>di informazioni </a:t>
            </a:r>
            <a:r>
              <a:rPr lang="it-IT" sz="1600" dirty="0"/>
              <a:t>sull’andamento del </a:t>
            </a:r>
            <a:r>
              <a:rPr lang="it-IT" sz="1600" dirty="0" smtClean="0"/>
              <a:t>programma </a:t>
            </a:r>
            <a:endParaRPr lang="it-IT" sz="1600" dirty="0"/>
          </a:p>
        </p:txBody>
      </p:sp>
      <p:sp>
        <p:nvSpPr>
          <p:cNvPr id="15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6751638" y="2956873"/>
            <a:ext cx="4198938" cy="3216275"/>
          </a:xfrm>
        </p:spPr>
        <p:txBody>
          <a:bodyPr/>
          <a:lstStyle/>
          <a:p>
            <a:pPr>
              <a:buClr>
                <a:srgbClr val="294D99"/>
              </a:buClr>
              <a:buFont typeface="Wingdings" panose="05000000000000000000" pitchFamily="2" charset="2"/>
              <a:buChar char="§"/>
            </a:pPr>
            <a:r>
              <a:rPr lang="it-IT" sz="1600" b="1" dirty="0">
                <a:solidFill>
                  <a:srgbClr val="294D99"/>
                </a:solidFill>
              </a:rPr>
              <a:t>Promozione </a:t>
            </a:r>
            <a:r>
              <a:rPr lang="it-IT" sz="1600" dirty="0"/>
              <a:t>del </a:t>
            </a:r>
            <a:r>
              <a:rPr lang="it-IT" sz="1600" dirty="0" smtClean="0"/>
              <a:t>programma presso gli imprenditori del proprio territorio</a:t>
            </a:r>
            <a:endParaRPr lang="it-IT" sz="1600" dirty="0"/>
          </a:p>
          <a:p>
            <a:pPr>
              <a:buClr>
                <a:srgbClr val="294D99"/>
              </a:buClr>
              <a:buFont typeface="Wingdings" panose="05000000000000000000" pitchFamily="2" charset="2"/>
              <a:buChar char="§"/>
            </a:pPr>
            <a:r>
              <a:rPr lang="it-IT" sz="1600" dirty="0" smtClean="0"/>
              <a:t>Coinvolgimento </a:t>
            </a:r>
            <a:r>
              <a:rPr lang="it-IT" sz="1600" dirty="0"/>
              <a:t>degli imprenditori per l’iscrizione </a:t>
            </a:r>
            <a:r>
              <a:rPr lang="it-IT" sz="1600" b="1" dirty="0">
                <a:solidFill>
                  <a:srgbClr val="294D99"/>
                </a:solidFill>
              </a:rPr>
              <a:t>ai corsi online </a:t>
            </a:r>
            <a:r>
              <a:rPr lang="it-IT" sz="1600" dirty="0" smtClean="0"/>
              <a:t>(almeno 20-30 per ogni formatore)</a:t>
            </a:r>
          </a:p>
          <a:p>
            <a:pPr>
              <a:buClr>
                <a:srgbClr val="294D99"/>
              </a:buClr>
              <a:buFont typeface="Wingdings" panose="05000000000000000000" pitchFamily="2" charset="2"/>
              <a:buChar char="§"/>
            </a:pPr>
            <a:r>
              <a:rPr lang="it-IT" sz="1600" dirty="0" smtClean="0"/>
              <a:t>Organizzazione </a:t>
            </a:r>
            <a:r>
              <a:rPr lang="it-IT" sz="1600" dirty="0"/>
              <a:t>degli </a:t>
            </a:r>
            <a:r>
              <a:rPr lang="it-IT" sz="1600" b="1" dirty="0">
                <a:solidFill>
                  <a:srgbClr val="294D99"/>
                </a:solidFill>
              </a:rPr>
              <a:t>incontri in </a:t>
            </a:r>
            <a:r>
              <a:rPr lang="it-IT" sz="1600" b="1" dirty="0" smtClean="0">
                <a:solidFill>
                  <a:srgbClr val="294D99"/>
                </a:solidFill>
              </a:rPr>
              <a:t>aula </a:t>
            </a:r>
            <a:r>
              <a:rPr lang="it-IT" sz="1600" dirty="0" smtClean="0"/>
              <a:t>con gli imprenditori contattati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4761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0" build="p"/>
      <p:bldP spid="14" grpId="0" uiExpand="1" build="p"/>
      <p:bldP spid="1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/>
          <p:cNvSpPr txBox="1">
            <a:spLocks/>
          </p:cNvSpPr>
          <p:nvPr/>
        </p:nvSpPr>
        <p:spPr>
          <a:xfrm>
            <a:off x="2316480" y="2638284"/>
            <a:ext cx="8730907" cy="29613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chemeClr val="bg1">
                    <a:lumMod val="65000"/>
                  </a:schemeClr>
                </a:solidFill>
              </a:rPr>
              <a:t>Il programma: obiettivi, contenuti, metodi</a:t>
            </a:r>
          </a:p>
          <a:p>
            <a:pPr marL="1200150" lvl="1" indent="-742950">
              <a:spcAft>
                <a:spcPts val="1200"/>
              </a:spcAft>
              <a:buFont typeface="+mj-lt"/>
              <a:buAutoNum type="arabicPeriod"/>
            </a:pPr>
            <a:endParaRPr lang="it-IT" sz="20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/>
              <a:t>I risultati della prima edizione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endParaRPr lang="it-IT" sz="28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>
                <a:solidFill>
                  <a:schemeClr val="bg1">
                    <a:lumMod val="65000"/>
                  </a:schemeClr>
                </a:solidFill>
              </a:rPr>
              <a:t>Il ruolo delle Filiali della Banca d’Italia</a:t>
            </a:r>
          </a:p>
        </p:txBody>
      </p:sp>
      <p:sp>
        <p:nvSpPr>
          <p:cNvPr id="3" name="Titolo 7"/>
          <p:cNvSpPr txBox="1">
            <a:spLocks/>
          </p:cNvSpPr>
          <p:nvPr/>
        </p:nvSpPr>
        <p:spPr>
          <a:xfrm>
            <a:off x="0" y="1396321"/>
            <a:ext cx="12192000" cy="884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spcAft>
                <a:spcPts val="1200"/>
              </a:spcAft>
            </a:pPr>
            <a:r>
              <a:rPr lang="it-IT" sz="4400" dirty="0" smtClean="0">
                <a:solidFill>
                  <a:srgbClr val="EB6A16"/>
                </a:solidFill>
              </a:rPr>
              <a:t>Agenda</a:t>
            </a:r>
            <a:endParaRPr lang="it-IT" sz="3200" dirty="0"/>
          </a:p>
          <a:p>
            <a:pPr algn="ctr">
              <a:spcAft>
                <a:spcPts val="1200"/>
              </a:spcAft>
            </a:pPr>
            <a:endParaRPr lang="it-IT" sz="3200" dirty="0" smtClean="0"/>
          </a:p>
        </p:txBody>
      </p:sp>
    </p:spTree>
    <p:extLst>
      <p:ext uri="{BB962C8B-B14F-4D97-AF65-F5344CB8AC3E}">
        <p14:creationId xmlns:p14="http://schemas.microsoft.com/office/powerpoint/2010/main" val="394163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7"/>
          <p:cNvSpPr txBox="1">
            <a:spLocks/>
          </p:cNvSpPr>
          <p:nvPr/>
        </p:nvSpPr>
        <p:spPr>
          <a:xfrm>
            <a:off x="1179094" y="0"/>
            <a:ext cx="11012905" cy="263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sz="3600" dirty="0" smtClean="0"/>
              <a:t>LA SPERIMENTAZIONE SUL TERRITORIO </a:t>
            </a:r>
            <a:br>
              <a:rPr lang="it-IT" sz="3600" dirty="0" smtClean="0"/>
            </a:br>
            <a:r>
              <a:rPr lang="it-IT" sz="2800" b="0" dirty="0" smtClean="0"/>
              <a:t>(edizione 2022-2023)</a:t>
            </a:r>
            <a:endParaRPr lang="it-IT" sz="2800" b="0" dirty="0"/>
          </a:p>
        </p:txBody>
      </p:sp>
      <p:sp>
        <p:nvSpPr>
          <p:cNvPr id="7" name="Segnaposto testo 7"/>
          <p:cNvSpPr>
            <a:spLocks noGrp="1"/>
          </p:cNvSpPr>
          <p:nvPr>
            <p:ph type="body" sz="quarter" idx="4294967295"/>
          </p:nvPr>
        </p:nvSpPr>
        <p:spPr>
          <a:xfrm>
            <a:off x="1538655" y="2707565"/>
            <a:ext cx="4393668" cy="381108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Clr>
                <a:srgbClr val="8672AF"/>
              </a:buClr>
              <a:buNone/>
            </a:pPr>
            <a:r>
              <a:rPr lang="it-IT" sz="3600" b="1" dirty="0" smtClean="0">
                <a:solidFill>
                  <a:srgbClr val="8672AF"/>
                </a:solidFill>
              </a:rPr>
              <a:t>Partner</a:t>
            </a:r>
            <a:endParaRPr lang="it-IT" sz="3600" b="1" dirty="0">
              <a:solidFill>
                <a:srgbClr val="8672AF"/>
              </a:solidFill>
            </a:endParaRP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800" dirty="0" smtClean="0"/>
              <a:t>CNA</a:t>
            </a:r>
            <a:endParaRPr lang="it-IT" sz="2800" dirty="0"/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800" dirty="0" smtClean="0"/>
              <a:t>Confartigianato</a:t>
            </a:r>
            <a:endParaRPr lang="it-IT" sz="2800" dirty="0"/>
          </a:p>
          <a:p>
            <a:pPr marL="0" indent="0">
              <a:buClr>
                <a:srgbClr val="8672AF"/>
              </a:buClr>
              <a:buNone/>
            </a:pPr>
            <a:r>
              <a:rPr lang="it-IT" sz="3600" b="1" dirty="0" smtClean="0">
                <a:solidFill>
                  <a:srgbClr val="8672AF"/>
                </a:solidFill>
              </a:rPr>
              <a:t>Partecipazione</a:t>
            </a:r>
            <a:endParaRPr lang="it-IT" sz="3600" b="1" dirty="0">
              <a:solidFill>
                <a:srgbClr val="8672AF"/>
              </a:solidFill>
            </a:endParaRP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800" b="1" dirty="0" smtClean="0"/>
              <a:t>≈ 250 formatori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800" b="1" dirty="0"/>
              <a:t>≈ </a:t>
            </a:r>
            <a:r>
              <a:rPr lang="it-IT" sz="2800" b="1" dirty="0" smtClean="0"/>
              <a:t>3.000 imprenditori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632" y="2707565"/>
            <a:ext cx="4132994" cy="4148679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6205633" y="2122790"/>
            <a:ext cx="413299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lvl="1" algn="ctr"/>
            <a:r>
              <a:rPr lang="it-IT" sz="1600" b="1" dirty="0"/>
              <a:t>Imprenditori partecipanti agli </a:t>
            </a:r>
            <a:r>
              <a:rPr lang="it-IT" sz="1600" b="1" dirty="0" smtClean="0"/>
              <a:t>incontri</a:t>
            </a:r>
            <a:br>
              <a:rPr lang="it-IT" sz="1600" b="1" dirty="0" smtClean="0"/>
            </a:br>
            <a:r>
              <a:rPr lang="it-IT" sz="1600" b="1" dirty="0" smtClean="0"/>
              <a:t> </a:t>
            </a:r>
            <a:r>
              <a:rPr lang="it-IT" sz="1600" b="1" dirty="0"/>
              <a:t>con i formatori</a:t>
            </a:r>
          </a:p>
        </p:txBody>
      </p:sp>
    </p:spTree>
    <p:extLst>
      <p:ext uri="{BB962C8B-B14F-4D97-AF65-F5344CB8AC3E}">
        <p14:creationId xmlns:p14="http://schemas.microsoft.com/office/powerpoint/2010/main" val="156888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7"/>
          <p:cNvSpPr>
            <a:spLocks noGrp="1"/>
          </p:cNvSpPr>
          <p:nvPr>
            <p:ph type="body" sz="quarter" idx="4294967295"/>
          </p:nvPr>
        </p:nvSpPr>
        <p:spPr>
          <a:xfrm>
            <a:off x="802195" y="2412100"/>
            <a:ext cx="4658695" cy="381108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Clr>
                <a:srgbClr val="8672AF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marL="0" indent="0">
              <a:buClr>
                <a:srgbClr val="8672AF"/>
              </a:buClr>
              <a:buNone/>
            </a:pPr>
            <a:r>
              <a:rPr lang="it-IT" sz="3200" b="1" dirty="0" smtClean="0">
                <a:solidFill>
                  <a:srgbClr val="8672AF"/>
                </a:solidFill>
              </a:rPr>
              <a:t>Apprendimento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dirty="0" smtClean="0"/>
              <a:t>&gt; 75% degli imprenditori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dirty="0" smtClean="0"/>
              <a:t>Elevato soprattutto per chi ha frequentato le lezioni dal vivo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endParaRPr lang="it-IT" dirty="0" smtClean="0"/>
          </a:p>
        </p:txBody>
      </p:sp>
      <p:graphicFrame>
        <p:nvGraphicFramePr>
          <p:cNvPr id="8" name="Segnaposto immagin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876773"/>
              </p:ext>
            </p:extLst>
          </p:nvPr>
        </p:nvGraphicFramePr>
        <p:xfrm>
          <a:off x="5837789" y="2248559"/>
          <a:ext cx="5609493" cy="4360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olo 7"/>
          <p:cNvSpPr txBox="1">
            <a:spLocks/>
          </p:cNvSpPr>
          <p:nvPr/>
        </p:nvSpPr>
        <p:spPr>
          <a:xfrm>
            <a:off x="1179094" y="0"/>
            <a:ext cx="11012905" cy="263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sz="3600" dirty="0" smtClean="0"/>
              <a:t>LA SPERIMENTAZIONE SUL TERRITORIO </a:t>
            </a:r>
            <a:br>
              <a:rPr lang="it-IT" sz="3600" dirty="0" smtClean="0"/>
            </a:br>
            <a:r>
              <a:rPr lang="it-IT" sz="2800" b="0" dirty="0" smtClean="0"/>
              <a:t>(edizione 2022-2023)</a:t>
            </a:r>
            <a:endParaRPr lang="it-IT" sz="2800" b="0" dirty="0"/>
          </a:p>
        </p:txBody>
      </p:sp>
    </p:spTree>
    <p:extLst>
      <p:ext uri="{BB962C8B-B14F-4D97-AF65-F5344CB8AC3E}">
        <p14:creationId xmlns:p14="http://schemas.microsoft.com/office/powerpoint/2010/main" val="114582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7"/>
          <p:cNvSpPr>
            <a:spLocks noGrp="1"/>
          </p:cNvSpPr>
          <p:nvPr>
            <p:ph type="body" sz="quarter" idx="4294967295"/>
          </p:nvPr>
        </p:nvSpPr>
        <p:spPr>
          <a:xfrm>
            <a:off x="674375" y="2583200"/>
            <a:ext cx="4658695" cy="381108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Clr>
                <a:srgbClr val="8672AF"/>
              </a:buClr>
              <a:buNone/>
            </a:pPr>
            <a:r>
              <a:rPr lang="it-IT" sz="3200" b="1" dirty="0" smtClean="0">
                <a:solidFill>
                  <a:srgbClr val="8672AF"/>
                </a:solidFill>
              </a:rPr>
              <a:t>Gradimento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000" dirty="0"/>
              <a:t>Linguaggio </a:t>
            </a:r>
            <a:r>
              <a:rPr lang="it-IT" sz="2000" dirty="0" smtClean="0"/>
              <a:t>e livello </a:t>
            </a:r>
            <a:r>
              <a:rPr lang="it-IT" sz="2000" dirty="0"/>
              <a:t>di complessità </a:t>
            </a:r>
            <a:r>
              <a:rPr lang="it-IT" sz="2000" dirty="0" smtClean="0"/>
              <a:t>adeguati (soprattutto </a:t>
            </a:r>
            <a:r>
              <a:rPr lang="it-IT" sz="2000" dirty="0"/>
              <a:t>per imprenditori con un livello di istruzione </a:t>
            </a:r>
            <a:r>
              <a:rPr lang="it-IT" sz="2000" dirty="0" smtClean="0"/>
              <a:t>non alto)</a:t>
            </a: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Contenuti (banche, CR, tutela)</a:t>
            </a:r>
          </a:p>
          <a:p>
            <a:pPr marL="0" lvl="0" indent="0">
              <a:buClr>
                <a:srgbClr val="8672AF"/>
              </a:buClr>
              <a:buNone/>
            </a:pPr>
            <a:r>
              <a:rPr lang="it-IT" sz="3200" b="1" dirty="0" smtClean="0">
                <a:solidFill>
                  <a:srgbClr val="8672AF"/>
                </a:solidFill>
              </a:rPr>
              <a:t>Altri aspetti positivi</a:t>
            </a:r>
            <a:endParaRPr lang="it-IT" sz="3200" b="1" dirty="0">
              <a:solidFill>
                <a:srgbClr val="8672AF"/>
              </a:solidFill>
            </a:endParaRPr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Collaborazione con le Filiali </a:t>
            </a:r>
            <a:r>
              <a:rPr lang="it-IT" sz="2000" dirty="0" err="1" smtClean="0"/>
              <a:t>BdI</a:t>
            </a:r>
            <a:endParaRPr lang="it-IT" sz="2000" dirty="0" smtClean="0"/>
          </a:p>
          <a:p>
            <a:pPr lvl="1">
              <a:buClr>
                <a:srgbClr val="8672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Partecipazione attiva dei formatori agli incontri in Banca d’Italia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it-IT" sz="2000" dirty="0"/>
          </a:p>
        </p:txBody>
      </p:sp>
      <p:sp>
        <p:nvSpPr>
          <p:cNvPr id="7" name="Titolo 7"/>
          <p:cNvSpPr txBox="1">
            <a:spLocks/>
          </p:cNvSpPr>
          <p:nvPr/>
        </p:nvSpPr>
        <p:spPr>
          <a:xfrm>
            <a:off x="1179094" y="0"/>
            <a:ext cx="11012905" cy="263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sz="3600" dirty="0" smtClean="0"/>
              <a:t>LA SPERIMENTAZIONE SUL TERRITORIO </a:t>
            </a:r>
            <a:br>
              <a:rPr lang="it-IT" sz="3600" dirty="0" smtClean="0"/>
            </a:br>
            <a:r>
              <a:rPr lang="it-IT" sz="2800" b="0" dirty="0" smtClean="0"/>
              <a:t>(edizione 2022-2023)</a:t>
            </a:r>
            <a:endParaRPr lang="it-IT" sz="2800" b="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233" y="2867926"/>
            <a:ext cx="5898086" cy="3548364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5765467" y="2367234"/>
            <a:ext cx="6455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+mj-lt"/>
                <a:ea typeface="Calibri" panose="020F0502020204030204" pitchFamily="34" charset="0"/>
              </a:rPr>
              <a:t>Distribuzione dei punteggi di gradimento, per percorso finanziario</a:t>
            </a:r>
            <a:endParaRPr lang="it-IT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549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/>
          <p:cNvSpPr txBox="1">
            <a:spLocks/>
          </p:cNvSpPr>
          <p:nvPr/>
        </p:nvSpPr>
        <p:spPr>
          <a:xfrm>
            <a:off x="2316480" y="2638283"/>
            <a:ext cx="8730907" cy="36543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chemeClr val="bg1">
                    <a:lumMod val="65000"/>
                  </a:schemeClr>
                </a:solidFill>
              </a:rPr>
              <a:t>Il programma: obiettivi, contenuti, metodi</a:t>
            </a:r>
          </a:p>
          <a:p>
            <a:pPr marL="1200150" lvl="1" indent="-742950">
              <a:spcAft>
                <a:spcPts val="1200"/>
              </a:spcAft>
              <a:buFont typeface="+mj-lt"/>
              <a:buAutoNum type="arabicPeriod"/>
            </a:pPr>
            <a:endParaRPr lang="it-IT" sz="20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>
                <a:solidFill>
                  <a:schemeClr val="bg1">
                    <a:lumMod val="65000"/>
                  </a:schemeClr>
                </a:solidFill>
              </a:rPr>
              <a:t>I risultati della prima edizione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endParaRPr lang="it-IT" sz="2800" dirty="0" smtClean="0"/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chemeClr val="tx1"/>
                </a:solidFill>
              </a:rPr>
              <a:t>Il ruolo delle Filiali della Banca d’Italia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endParaRPr lang="it-IT" sz="28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tolo 7"/>
          <p:cNvSpPr txBox="1">
            <a:spLocks/>
          </p:cNvSpPr>
          <p:nvPr/>
        </p:nvSpPr>
        <p:spPr>
          <a:xfrm>
            <a:off x="0" y="1396321"/>
            <a:ext cx="12192000" cy="884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spcAft>
                <a:spcPts val="1200"/>
              </a:spcAft>
            </a:pPr>
            <a:r>
              <a:rPr lang="it-IT" sz="4400" dirty="0" smtClean="0">
                <a:solidFill>
                  <a:srgbClr val="EB6A16"/>
                </a:solidFill>
              </a:rPr>
              <a:t>Agenda</a:t>
            </a:r>
            <a:endParaRPr lang="it-IT" sz="3200" dirty="0"/>
          </a:p>
          <a:p>
            <a:pPr algn="ctr">
              <a:spcAft>
                <a:spcPts val="1200"/>
              </a:spcAft>
            </a:pPr>
            <a:endParaRPr lang="it-IT" sz="3200" dirty="0" smtClean="0"/>
          </a:p>
        </p:txBody>
      </p:sp>
    </p:spTree>
    <p:extLst>
      <p:ext uri="{BB962C8B-B14F-4D97-AF65-F5344CB8AC3E}">
        <p14:creationId xmlns:p14="http://schemas.microsoft.com/office/powerpoint/2010/main" val="13764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330245" y="940454"/>
            <a:ext cx="9861755" cy="1090747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LA COLLABORAZIONE CON LE </a:t>
            </a:r>
            <a:r>
              <a:rPr lang="it-IT" dirty="0" smtClean="0"/>
              <a:t>FILIALI BDI…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…</a:t>
            </a:r>
            <a:r>
              <a:rPr lang="it-IT" i="1" dirty="0" smtClean="0"/>
              <a:t>è già iniziata!</a:t>
            </a:r>
            <a:endParaRPr lang="it-IT" i="1" dirty="0"/>
          </a:p>
        </p:txBody>
      </p:sp>
      <p:sp>
        <p:nvSpPr>
          <p:cNvPr id="5" name="Segnaposto testo 7"/>
          <p:cNvSpPr txBox="1">
            <a:spLocks/>
          </p:cNvSpPr>
          <p:nvPr/>
        </p:nvSpPr>
        <p:spPr>
          <a:xfrm>
            <a:off x="837491" y="2583201"/>
            <a:ext cx="4979172" cy="2075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672AF"/>
              </a:buClr>
              <a:buFont typeface="Arial" panose="020B0604020202020204" pitchFamily="34" charset="0"/>
              <a:buNone/>
            </a:pPr>
            <a:r>
              <a:rPr lang="it-IT" sz="3000" b="1" dirty="0" smtClean="0">
                <a:solidFill>
                  <a:srgbClr val="66B22E"/>
                </a:solidFill>
              </a:rPr>
              <a:t>Iniziative congiunte per la promozione del programma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Convegni/Eventi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Conferenze/comunicati stampa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 smtClean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</p:txBody>
      </p:sp>
      <p:sp>
        <p:nvSpPr>
          <p:cNvPr id="7" name="Segnaposto testo 7"/>
          <p:cNvSpPr txBox="1">
            <a:spLocks/>
          </p:cNvSpPr>
          <p:nvPr/>
        </p:nvSpPr>
        <p:spPr>
          <a:xfrm>
            <a:off x="3855011" y="5211087"/>
            <a:ext cx="4979172" cy="1447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672AF"/>
              </a:buClr>
              <a:buFont typeface="Arial" panose="020B0604020202020204" pitchFamily="34" charset="0"/>
              <a:buNone/>
            </a:pPr>
            <a:r>
              <a:rPr lang="it-IT" sz="3000" b="1" dirty="0" smtClean="0">
                <a:solidFill>
                  <a:srgbClr val="66B22E"/>
                </a:solidFill>
              </a:rPr>
              <a:t>Quali Filiali BDI?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Tutte le Filiali nei capoluoghi di regione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la maggior parte delle altre Filiali</a:t>
            </a:r>
          </a:p>
          <a:p>
            <a:pPr marL="457200" lvl="1" indent="0">
              <a:buClr>
                <a:srgbClr val="66B22E"/>
              </a:buClr>
              <a:buNone/>
            </a:pPr>
            <a:endParaRPr lang="it-IT" sz="2000" dirty="0" smtClean="0"/>
          </a:p>
          <a:p>
            <a:pPr marL="457200" lvl="1" indent="0">
              <a:buClr>
                <a:srgbClr val="66B22E"/>
              </a:buClr>
              <a:buNone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</p:txBody>
      </p:sp>
      <p:sp>
        <p:nvSpPr>
          <p:cNvPr id="10" name="Segnaposto testo 7"/>
          <p:cNvSpPr txBox="1">
            <a:spLocks/>
          </p:cNvSpPr>
          <p:nvPr/>
        </p:nvSpPr>
        <p:spPr>
          <a:xfrm>
            <a:off x="6528543" y="2583201"/>
            <a:ext cx="4979172" cy="381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672AF"/>
              </a:buClr>
              <a:buFont typeface="Arial" panose="020B0604020202020204" pitchFamily="34" charset="0"/>
              <a:buNone/>
            </a:pPr>
            <a:r>
              <a:rPr lang="it-IT" sz="3000" b="1" dirty="0" smtClean="0">
                <a:solidFill>
                  <a:srgbClr val="66B22E"/>
                </a:solidFill>
              </a:rPr>
              <a:t>Collaborazione per gli incontri con gli imprenditori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Supporto alla didattica</a:t>
            </a:r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Possibilità di organizzare gli incontri presso le sedi </a:t>
            </a:r>
            <a:r>
              <a:rPr lang="it-IT" sz="2000" dirty="0" err="1" smtClean="0"/>
              <a:t>BdI</a:t>
            </a:r>
            <a:endParaRPr lang="it-IT" sz="2000" dirty="0" smtClean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Supporto informativo</a:t>
            </a: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  <a:p>
            <a:pPr lvl="1"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205740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gnaposto numero diapositiva 13"/>
          <p:cNvSpPr>
            <a:spLocks noGrp="1"/>
          </p:cNvSpPr>
          <p:nvPr>
            <p:ph type="sldNum" sz="quarter" idx="4294967295"/>
          </p:nvPr>
        </p:nvSpPr>
        <p:spPr>
          <a:xfrm>
            <a:off x="9047922" y="6354897"/>
            <a:ext cx="2743200" cy="365125"/>
          </a:xfrm>
        </p:spPr>
        <p:txBody>
          <a:bodyPr/>
          <a:lstStyle/>
          <a:p>
            <a:fld id="{7FA38B8D-E473-42B2-8486-28595E5B78DE}" type="slidenum">
              <a:rPr lang="it-IT" smtClean="0"/>
              <a:pPr/>
              <a:t>27</a:t>
            </a:fld>
            <a:endParaRPr lang="it-IT" dirty="0"/>
          </a:p>
        </p:txBody>
      </p:sp>
      <p:sp>
        <p:nvSpPr>
          <p:cNvPr id="8" name="Titolo 7"/>
          <p:cNvSpPr txBox="1">
            <a:spLocks/>
          </p:cNvSpPr>
          <p:nvPr/>
        </p:nvSpPr>
        <p:spPr>
          <a:xfrm>
            <a:off x="955964" y="1347019"/>
            <a:ext cx="10835158" cy="34117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 smtClean="0"/>
              <a:t>Responsabili di </a:t>
            </a:r>
            <a:r>
              <a:rPr lang="it-IT" dirty="0" smtClean="0"/>
              <a:t>programma per la Banca d’Italia</a:t>
            </a:r>
            <a:endParaRPr lang="it-IT" dirty="0" smtClean="0"/>
          </a:p>
          <a:p>
            <a:endParaRPr lang="it-IT" sz="2400" dirty="0" smtClean="0"/>
          </a:p>
          <a:p>
            <a:r>
              <a:rPr lang="it-IT" sz="2400" dirty="0" smtClean="0"/>
              <a:t>Paolo Finaldi Russo (coordinatore)	</a:t>
            </a:r>
            <a:endParaRPr lang="it-IT" sz="2400" b="0" i="1" dirty="0" smtClean="0"/>
          </a:p>
          <a:p>
            <a:r>
              <a:rPr lang="it-IT" sz="2400" dirty="0" smtClean="0"/>
              <a:t>Armando Maglio 			</a:t>
            </a:r>
            <a:endParaRPr lang="it-IT" sz="2400" b="0" i="1" dirty="0" smtClean="0"/>
          </a:p>
          <a:p>
            <a:r>
              <a:rPr lang="it-IT" sz="2400" dirty="0" smtClean="0"/>
              <a:t>Michele Verdini </a:t>
            </a:r>
          </a:p>
          <a:p>
            <a:endParaRPr lang="it-IT" sz="2400" dirty="0"/>
          </a:p>
          <a:p>
            <a:r>
              <a:rPr lang="it-IT" sz="2400" dirty="0" smtClean="0"/>
              <a:t>Contatti e info: 	</a:t>
            </a:r>
            <a:r>
              <a:rPr lang="it-IT" sz="2400" dirty="0" smtClean="0">
                <a:solidFill>
                  <a:srgbClr val="294D99"/>
                </a:solidFill>
                <a:hlinkClick r:id="rId2"/>
              </a:rPr>
              <a:t>EDUFIN.IMPRESE@BANCADITALIA.IT</a:t>
            </a:r>
            <a:endParaRPr lang="it-IT" sz="2400" dirty="0" smtClean="0">
              <a:solidFill>
                <a:srgbClr val="294D99"/>
              </a:solidFill>
            </a:endParaRPr>
          </a:p>
          <a:p>
            <a:endParaRPr lang="it-IT" sz="2400" dirty="0"/>
          </a:p>
          <a:p>
            <a:r>
              <a:rPr lang="it-IT" sz="2400" dirty="0" smtClean="0"/>
              <a:t>	</a:t>
            </a:r>
            <a:endParaRPr lang="it-IT" sz="2400" b="0" i="1" dirty="0" smtClean="0"/>
          </a:p>
          <a:p>
            <a:endParaRPr lang="it-IT" sz="2400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9486" y="4601497"/>
            <a:ext cx="2083686" cy="2083686"/>
          </a:xfrm>
          <a:prstGeom prst="rect">
            <a:avLst/>
          </a:prstGeom>
        </p:spPr>
      </p:pic>
      <p:sp>
        <p:nvSpPr>
          <p:cNvPr id="11" name="Titolo 7"/>
          <p:cNvSpPr txBox="1">
            <a:spLocks/>
          </p:cNvSpPr>
          <p:nvPr/>
        </p:nvSpPr>
        <p:spPr>
          <a:xfrm>
            <a:off x="3441290" y="2973123"/>
            <a:ext cx="6567949" cy="8117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742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7"/>
          <p:cNvSpPr txBox="1">
            <a:spLocks/>
          </p:cNvSpPr>
          <p:nvPr/>
        </p:nvSpPr>
        <p:spPr>
          <a:xfrm>
            <a:off x="3907496" y="1590004"/>
            <a:ext cx="7500387" cy="318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1200"/>
              </a:spcAft>
            </a:pPr>
            <a:r>
              <a:rPr lang="it-IT" sz="4400" i="1" dirty="0" smtClean="0">
                <a:solidFill>
                  <a:srgbClr val="EB6A16"/>
                </a:solidFill>
              </a:rPr>
              <a:t>Scelte finanziarie e</a:t>
            </a:r>
            <a:br>
              <a:rPr lang="it-IT" sz="4400" i="1" dirty="0" smtClean="0">
                <a:solidFill>
                  <a:srgbClr val="EB6A16"/>
                </a:solidFill>
              </a:rPr>
            </a:br>
            <a:r>
              <a:rPr lang="it-IT" sz="4400" i="1" dirty="0" smtClean="0">
                <a:solidFill>
                  <a:srgbClr val="EB6A16"/>
                </a:solidFill>
              </a:rPr>
              <a:t>rapporti con le banche</a:t>
            </a:r>
          </a:p>
          <a:p>
            <a:r>
              <a:rPr lang="it-IT" sz="2800" b="0" dirty="0" smtClean="0"/>
              <a:t>un programma di educazione finanziaria </a:t>
            </a:r>
            <a:r>
              <a:rPr lang="it-IT" sz="2800" dirty="0" smtClean="0"/>
              <a:t>innovativo </a:t>
            </a:r>
            <a:r>
              <a:rPr lang="it-IT" sz="2800" b="0" dirty="0" smtClean="0"/>
              <a:t>sulle competenze finanziarie di base per chi gestisce una piccola impresa</a:t>
            </a:r>
          </a:p>
          <a:p>
            <a:endParaRPr lang="it-IT" sz="3600" dirty="0" smtClean="0"/>
          </a:p>
          <a:p>
            <a:r>
              <a:rPr lang="it-IT" sz="2800" b="0" dirty="0" smtClean="0"/>
              <a:t>il </a:t>
            </a:r>
            <a:r>
              <a:rPr lang="it-IT" sz="2800" b="0" dirty="0"/>
              <a:t>programma fa stabilmente parte delle iniziative di educazione finanziaria che </a:t>
            </a:r>
            <a:r>
              <a:rPr lang="it-IT" sz="2800" dirty="0"/>
              <a:t>ogni anno </a:t>
            </a:r>
            <a:r>
              <a:rPr lang="it-IT" sz="2800" b="0" dirty="0"/>
              <a:t>la Banca d’Italia offre al </a:t>
            </a:r>
            <a:r>
              <a:rPr lang="it-IT" sz="2800" b="0" dirty="0" smtClean="0"/>
              <a:t>pubblico</a:t>
            </a:r>
          </a:p>
          <a:p>
            <a:endParaRPr lang="it-IT" sz="4400" dirty="0"/>
          </a:p>
          <a:p>
            <a:endParaRPr lang="it-IT" sz="4400" dirty="0" smtClean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47" y="2927961"/>
            <a:ext cx="1984771" cy="198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7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8B8D-E473-42B2-8486-28595E5B78DE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66B22E"/>
                </a:solidFill>
              </a:rPr>
              <a:t>OBIETTIVI</a:t>
            </a:r>
            <a:endParaRPr lang="it-IT" dirty="0">
              <a:solidFill>
                <a:srgbClr val="66B22E"/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Clr>
                <a:srgbClr val="8771AF"/>
              </a:buClr>
              <a:buNone/>
            </a:pPr>
            <a:r>
              <a:rPr lang="it-IT" sz="2000" b="1" dirty="0" smtClean="0">
                <a:solidFill>
                  <a:srgbClr val="8771AF"/>
                </a:solidFill>
              </a:rPr>
              <a:t>Neo o </a:t>
            </a:r>
            <a:r>
              <a:rPr lang="it-IT" sz="2000" b="1" dirty="0">
                <a:solidFill>
                  <a:srgbClr val="8771AF"/>
                </a:solidFill>
              </a:rPr>
              <a:t>piccoli imprenditori con poche conoscenze </a:t>
            </a:r>
            <a:r>
              <a:rPr lang="it-IT" sz="2000" b="1" dirty="0" smtClean="0">
                <a:solidFill>
                  <a:srgbClr val="8771AF"/>
                </a:solidFill>
              </a:rPr>
              <a:t>finanziarie </a:t>
            </a:r>
            <a:endParaRPr lang="it-IT" sz="2000" dirty="0" smtClean="0"/>
          </a:p>
          <a:p>
            <a:pPr marL="571500">
              <a:spcBef>
                <a:spcPts val="600"/>
              </a:spcBef>
              <a:buClr>
                <a:srgbClr val="8771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chi vuole migliorare il rapporto con la banca</a:t>
            </a:r>
          </a:p>
          <a:p>
            <a:pPr marL="571500">
              <a:spcBef>
                <a:spcPts val="600"/>
              </a:spcBef>
              <a:buClr>
                <a:srgbClr val="8771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chi </a:t>
            </a:r>
            <a:r>
              <a:rPr lang="it-IT" sz="2000" dirty="0"/>
              <a:t>non usa i dati contabili per prendere decisioni strategiche</a:t>
            </a:r>
          </a:p>
          <a:p>
            <a:pPr marL="571500">
              <a:spcBef>
                <a:spcPts val="600"/>
              </a:spcBef>
              <a:buClr>
                <a:srgbClr val="8771AF"/>
              </a:buClr>
              <a:buFont typeface="Wingdings" panose="05000000000000000000" pitchFamily="2" charset="2"/>
              <a:buChar char="§"/>
            </a:pPr>
            <a:r>
              <a:rPr lang="it-IT" sz="2000" dirty="0"/>
              <a:t>chi non è tenuto a redigere il bilancio</a:t>
            </a:r>
          </a:p>
          <a:p>
            <a:pPr marL="571500">
              <a:spcBef>
                <a:spcPts val="600"/>
              </a:spcBef>
              <a:buClr>
                <a:srgbClr val="8771AF"/>
              </a:buClr>
              <a:buFont typeface="Wingdings" panose="05000000000000000000" pitchFamily="2" charset="2"/>
              <a:buChar char="§"/>
            </a:pPr>
            <a:r>
              <a:rPr lang="it-IT" sz="2000" dirty="0" smtClean="0"/>
              <a:t>…</a:t>
            </a:r>
            <a:endParaRPr lang="it-IT" sz="2000" dirty="0"/>
          </a:p>
          <a:p>
            <a:pPr>
              <a:buClr>
                <a:srgbClr val="8771AF"/>
              </a:buClr>
              <a:buFont typeface="Wingdings" panose="05000000000000000000" pitchFamily="2" charset="2"/>
              <a:buChar char="§"/>
            </a:pPr>
            <a:endParaRPr lang="it-IT" sz="20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1104900" y="2632075"/>
            <a:ext cx="4198938" cy="3216275"/>
          </a:xfrm>
        </p:spPr>
        <p:txBody>
          <a:bodyPr/>
          <a:lstStyle/>
          <a:p>
            <a:pPr marL="0" indent="0">
              <a:buClr>
                <a:srgbClr val="66B22E"/>
              </a:buClr>
              <a:buNone/>
            </a:pPr>
            <a:r>
              <a:rPr lang="it-IT" sz="2000" b="1" dirty="0" smtClean="0">
                <a:solidFill>
                  <a:srgbClr val="66B22E"/>
                </a:solidFill>
              </a:rPr>
              <a:t>Conoscenze</a:t>
            </a:r>
          </a:p>
          <a:p>
            <a:pPr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66B22E"/>
                </a:solidFill>
              </a:rPr>
              <a:t>nozioni di base </a:t>
            </a:r>
            <a:r>
              <a:rPr lang="it-IT" sz="2000" dirty="0"/>
              <a:t>per la gestione finanziaria </a:t>
            </a:r>
          </a:p>
          <a:p>
            <a:pPr marL="0" indent="0">
              <a:buClr>
                <a:srgbClr val="66B22E"/>
              </a:buClr>
              <a:buNone/>
            </a:pPr>
            <a:r>
              <a:rPr lang="it-IT" sz="2000" b="1" dirty="0" smtClean="0">
                <a:solidFill>
                  <a:srgbClr val="66B22E"/>
                </a:solidFill>
              </a:rPr>
              <a:t>Competenze</a:t>
            </a:r>
          </a:p>
          <a:p>
            <a:pPr>
              <a:buClr>
                <a:srgbClr val="66B22E"/>
              </a:buClr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rgbClr val="66B22E"/>
                </a:solidFill>
              </a:rPr>
              <a:t>strumenti </a:t>
            </a:r>
            <a:r>
              <a:rPr lang="it-IT" sz="2000" dirty="0">
                <a:solidFill>
                  <a:srgbClr val="66B22E"/>
                </a:solidFill>
              </a:rPr>
              <a:t>concreti </a:t>
            </a:r>
            <a:r>
              <a:rPr lang="it-IT" sz="2000" dirty="0"/>
              <a:t>per tenere sotto controllo l’azienda,  prendere decisioni, </a:t>
            </a:r>
            <a:r>
              <a:rPr lang="it-IT" sz="2000" dirty="0" smtClean="0"/>
              <a:t>dialogare con </a:t>
            </a:r>
            <a:r>
              <a:rPr lang="it-IT" sz="2000" dirty="0"/>
              <a:t>maggiore sicurezza con banche e altri soggetti esterni</a:t>
            </a:r>
          </a:p>
          <a:p>
            <a:pPr>
              <a:buClr>
                <a:srgbClr val="66B22E"/>
              </a:buClr>
              <a:buFont typeface="Wingdings" panose="05000000000000000000" pitchFamily="2" charset="2"/>
              <a:buChar char="§"/>
            </a:pPr>
            <a:endParaRPr lang="it-IT" sz="2000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8771AF"/>
                </a:solidFill>
              </a:rPr>
              <a:t>DESTINATARI</a:t>
            </a:r>
            <a:endParaRPr lang="it-IT" dirty="0">
              <a:solidFill>
                <a:srgbClr val="8771AF"/>
              </a:solidFill>
            </a:endParaRPr>
          </a:p>
        </p:txBody>
      </p:sp>
      <p:sp>
        <p:nvSpPr>
          <p:cNvPr id="8" name="Titolo 7"/>
          <p:cNvSpPr txBox="1">
            <a:spLocks/>
          </p:cNvSpPr>
          <p:nvPr/>
        </p:nvSpPr>
        <p:spPr>
          <a:xfrm>
            <a:off x="0" y="0"/>
            <a:ext cx="9565105" cy="1215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u="none" kern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it-IT" dirty="0" smtClean="0"/>
              <a:t>OBIETTIVI E DESTINATARI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746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  <p:bldP spid="5" grpId="0" uiExpand="1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330098" y="1089330"/>
            <a:ext cx="5974080" cy="576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204960" y="4092680"/>
            <a:ext cx="2957689" cy="276532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86929" y="185409"/>
            <a:ext cx="2990480" cy="261966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2957689" cy="251014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8697" y="1824320"/>
            <a:ext cx="2382368" cy="2157085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222810" y="4021702"/>
            <a:ext cx="3059107" cy="2613489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9686" y="4333315"/>
            <a:ext cx="3458491" cy="2225762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7388" y="4288818"/>
            <a:ext cx="2024985" cy="2225762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4519" y="1824320"/>
            <a:ext cx="1890528" cy="2222098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0248" y="3529111"/>
            <a:ext cx="945912" cy="889108"/>
          </a:xfrm>
          <a:prstGeom prst="rect">
            <a:avLst/>
          </a:prstGeom>
        </p:spPr>
      </p:pic>
      <p:sp>
        <p:nvSpPr>
          <p:cNvPr id="16" name="Titolo 7"/>
          <p:cNvSpPr>
            <a:spLocks noGrp="1"/>
          </p:cNvSpPr>
          <p:nvPr>
            <p:ph type="ctrTitle"/>
          </p:nvPr>
        </p:nvSpPr>
        <p:spPr>
          <a:xfrm>
            <a:off x="2607613" y="911595"/>
            <a:ext cx="7083965" cy="633886"/>
          </a:xfrm>
        </p:spPr>
        <p:txBody>
          <a:bodyPr>
            <a:noAutofit/>
          </a:bodyPr>
          <a:lstStyle/>
          <a:p>
            <a:pPr algn="ctr"/>
            <a:r>
              <a:rPr lang="it-IT" dirty="0" smtClean="0"/>
              <a:t>QUATTRO COLORI PER </a:t>
            </a:r>
            <a:br>
              <a:rPr lang="it-IT" dirty="0" smtClean="0"/>
            </a:br>
            <a:r>
              <a:rPr lang="it-IT" dirty="0" smtClean="0"/>
              <a:t>QUATTRO PERCORSI FINANZIARI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957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" y="462901"/>
            <a:ext cx="7315198" cy="10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520" b="1" i="0" u="none" strike="noStrike" kern="1200" cap="none" spc="0" normalizeH="0" baseline="0" noProof="0" dirty="0" smtClean="0">
                <a:ln>
                  <a:noFill/>
                </a:ln>
                <a:solidFill>
                  <a:srgbClr val="679B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RAPPORTO CON LA BANCA</a:t>
            </a:r>
          </a:p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>
                <a:solidFill>
                  <a:srgbClr val="679BD4"/>
                </a:solidFill>
                <a:latin typeface="Calibri" panose="020F0502020204030204"/>
              </a:rPr>
              <a:t>l</a:t>
            </a:r>
            <a:r>
              <a:rPr lang="it-IT" sz="2800" dirty="0" smtClean="0">
                <a:solidFill>
                  <a:srgbClr val="679BD4"/>
                </a:solidFill>
                <a:latin typeface="Calibri" panose="020F0502020204030204"/>
              </a:rPr>
              <a:t>e domande dell’imprenditore</a:t>
            </a:r>
            <a:endParaRPr kumimoji="0" lang="it-IT" sz="3200" i="0" u="none" strike="noStrike" kern="1200" cap="none" spc="0" normalizeH="0" baseline="0" noProof="0" dirty="0">
              <a:ln>
                <a:noFill/>
              </a:ln>
              <a:solidFill>
                <a:srgbClr val="679BD4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59332" y="2269886"/>
            <a:ext cx="61965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Wingdings" panose="05000000000000000000" pitchFamily="2" charset="2"/>
              <a:buChar char="§"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r>
              <a:rPr lang="it-IT" sz="2000" dirty="0"/>
              <a:t>Cosa devo fare per ottenere un finanziamento bancario?</a:t>
            </a:r>
          </a:p>
          <a:p>
            <a:r>
              <a:rPr lang="it-IT" sz="2000" dirty="0"/>
              <a:t>Perché devo fornire informazioni sulla mia azienda anche dopo l’erogazione del credito?</a:t>
            </a:r>
          </a:p>
          <a:p>
            <a:r>
              <a:rPr lang="it-IT" sz="2000" dirty="0"/>
              <a:t>Quali criteri utilizza la banca quando decide se e quanto concedermi in prestito? </a:t>
            </a:r>
          </a:p>
          <a:p>
            <a:r>
              <a:rPr lang="it-IT" sz="2000" dirty="0"/>
              <a:t>Quale forma di finanziamento bancario è più adatta alle mie esigenze?</a:t>
            </a:r>
          </a:p>
          <a:p>
            <a:r>
              <a:rPr lang="it-IT" sz="2000" dirty="0"/>
              <a:t>Che vantaggi potrei ricavare dal chiedere una garanzia a un Confidi?</a:t>
            </a:r>
          </a:p>
        </p:txBody>
      </p:sp>
    </p:spTree>
    <p:extLst>
      <p:ext uri="{BB962C8B-B14F-4D97-AF65-F5344CB8AC3E}">
        <p14:creationId xmlns:p14="http://schemas.microsoft.com/office/powerpoint/2010/main" val="425371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49076" y="2327274"/>
            <a:ext cx="613025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Cenni sulla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7A4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regolamentazione bancaria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processo di erogazione del credito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67A4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valutazione del merito creditizio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Monitoraggio e classificazione dei prestiti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principali contratti bancari a servizio dell’impresa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99FF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garanzie a supporto del credito bancario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" y="462901"/>
            <a:ext cx="7315198" cy="10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520" b="1" i="0" u="none" strike="noStrike" kern="1200" cap="none" spc="0" normalizeH="0" baseline="0" noProof="0" dirty="0" smtClean="0">
                <a:ln>
                  <a:noFill/>
                </a:ln>
                <a:solidFill>
                  <a:srgbClr val="679B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RAPPORTO CON LA BANCA</a:t>
            </a:r>
          </a:p>
          <a:p>
            <a:pPr marL="0" marR="0" lvl="0" indent="0" algn="ctr" defTabSz="36576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dirty="0">
                <a:solidFill>
                  <a:srgbClr val="679BD4"/>
                </a:solidFill>
                <a:latin typeface="Calibri" panose="020F0502020204030204"/>
              </a:rPr>
              <a:t>l</a:t>
            </a:r>
            <a:r>
              <a:rPr lang="it-IT" sz="3200" dirty="0" smtClean="0">
                <a:solidFill>
                  <a:srgbClr val="679BD4"/>
                </a:solidFill>
                <a:latin typeface="Calibri" panose="020F0502020204030204"/>
              </a:rPr>
              <a:t>e </a:t>
            </a:r>
            <a:r>
              <a:rPr lang="it-IT" sz="3200" dirty="0" err="1" smtClean="0">
                <a:solidFill>
                  <a:srgbClr val="679BD4"/>
                </a:solidFill>
                <a:latin typeface="Calibri" panose="020F0502020204030204"/>
              </a:rPr>
              <a:t>videolezioni</a:t>
            </a:r>
            <a:endParaRPr kumimoji="0" lang="it-IT" sz="3520" i="0" u="none" strike="noStrike" kern="1200" cap="none" spc="0" normalizeH="0" baseline="0" noProof="0" dirty="0">
              <a:ln>
                <a:noFill/>
              </a:ln>
              <a:solidFill>
                <a:srgbClr val="679BD4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252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-1" y="384771"/>
            <a:ext cx="7315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AB72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GESTIONE DELLE DIFFICOLTÀ FINANZIARIE</a:t>
            </a:r>
          </a:p>
          <a:p>
            <a:pPr lvl="0" algn="ctr" defTabSz="365760">
              <a:defRPr/>
            </a:pPr>
            <a:r>
              <a:rPr lang="it-IT" sz="2800" dirty="0">
                <a:solidFill>
                  <a:srgbClr val="7AB72E"/>
                </a:solidFill>
              </a:rPr>
              <a:t>le domande </a:t>
            </a:r>
            <a:r>
              <a:rPr lang="it-IT" sz="2800" dirty="0" smtClean="0">
                <a:solidFill>
                  <a:srgbClr val="7AB72E"/>
                </a:solidFill>
              </a:rPr>
              <a:t>dell’imprenditore</a:t>
            </a:r>
            <a:endParaRPr kumimoji="0" lang="it-IT" sz="2800" i="0" u="none" strike="noStrike" kern="1200" cap="none" spc="0" normalizeH="0" baseline="0" noProof="0" dirty="0">
              <a:ln>
                <a:noFill/>
              </a:ln>
              <a:solidFill>
                <a:srgbClr val="7AB72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68370" y="2171106"/>
            <a:ext cx="63784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1200"/>
              </a:spcAft>
              <a:buClr>
                <a:srgbClr val="7AB72E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Quali fattori possono far peggiorare il merito creditizio della mia azienda?</a:t>
            </a:r>
          </a:p>
          <a:p>
            <a:pPr marL="342900" lvl="0" indent="-342900">
              <a:spcAft>
                <a:spcPts val="1200"/>
              </a:spcAft>
              <a:buClr>
                <a:srgbClr val="7AB72E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Cosa fare se inizio ad avere difficoltà nel pagare regolarmente i fornitori o i finanziatori?</a:t>
            </a:r>
          </a:p>
          <a:p>
            <a:pPr marL="342900" lvl="0" indent="-342900">
              <a:spcAft>
                <a:spcPts val="1200"/>
              </a:spcAft>
              <a:buClr>
                <a:srgbClr val="7AB72E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Che significa che la banca ha classificato la mia impresa in default o a sofferenza? </a:t>
            </a:r>
          </a:p>
          <a:p>
            <a:pPr marL="342900" lvl="0" indent="-342900">
              <a:spcAft>
                <a:spcPts val="1200"/>
              </a:spcAft>
              <a:buClr>
                <a:srgbClr val="7AB72E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Quali sono le conseguenze per il cliente del deterioramento della relazione creditizia?</a:t>
            </a:r>
          </a:p>
          <a:p>
            <a:pPr marL="342900" lvl="0" indent="-342900">
              <a:spcAft>
                <a:spcPts val="1200"/>
              </a:spcAft>
              <a:buClr>
                <a:srgbClr val="7AB72E"/>
              </a:buClr>
              <a:buFont typeface="Wingdings" panose="05000000000000000000" pitchFamily="2" charset="2"/>
              <a:buChar char="§"/>
              <a:defRPr/>
            </a:pPr>
            <a:r>
              <a:rPr lang="it-IT" sz="2000" dirty="0">
                <a:solidFill>
                  <a:prstClr val="black"/>
                </a:solidFill>
              </a:rPr>
              <a:t>Le piccole imprese possono superare la crisi aziendale mediante un accordo con i creditori?</a:t>
            </a:r>
          </a:p>
        </p:txBody>
      </p:sp>
    </p:spTree>
    <p:extLst>
      <p:ext uri="{BB962C8B-B14F-4D97-AF65-F5344CB8AC3E}">
        <p14:creationId xmlns:p14="http://schemas.microsoft.com/office/powerpoint/2010/main" val="37604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78971" y="383177"/>
            <a:ext cx="6470469" cy="766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Leonardo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Nafissi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&lt;l.nafissi@fcgconsulting.it&gt;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-1" y="384771"/>
            <a:ext cx="7315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AB72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GESTIONE DELLE DIFFICOLTÀ FINANZIARIE</a:t>
            </a:r>
          </a:p>
          <a:p>
            <a:pPr lvl="0" algn="ctr" defTabSz="365760">
              <a:defRPr/>
            </a:pPr>
            <a:r>
              <a:rPr lang="it-IT" sz="2800" dirty="0">
                <a:solidFill>
                  <a:srgbClr val="7AB72E"/>
                </a:solidFill>
              </a:rPr>
              <a:t>le </a:t>
            </a:r>
            <a:r>
              <a:rPr lang="it-IT" sz="2800" dirty="0" err="1" smtClean="0">
                <a:solidFill>
                  <a:srgbClr val="7AB72E"/>
                </a:solidFill>
              </a:rPr>
              <a:t>videolezioni</a:t>
            </a:r>
            <a:endParaRPr kumimoji="0" lang="it-IT" sz="2800" i="0" u="none" strike="noStrike" kern="1200" cap="none" spc="0" normalizeH="0" baseline="0" noProof="0" dirty="0">
              <a:ln>
                <a:noFill/>
              </a:ln>
              <a:solidFill>
                <a:srgbClr val="7AB72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00594" y="1988227"/>
            <a:ext cx="675292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Quando l’imprenditore deve iniziare a preoccuparsi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Gli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7AB72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indicatori di monitoraggio 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usati dalle banche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definizione di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7AB72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default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Implicazioni del deterioramento della relazione creditizia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7AB72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Rinegoziazione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ristrutturazione del debito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7AB72E"/>
              </a:buClr>
              <a:buSzTx/>
              <a:buFont typeface="+mj-lt"/>
              <a:buAutoNum type="arabicPeriod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nuove procedure per la soluzione delle crisi </a:t>
            </a:r>
            <a:b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nelle piccole imprese</a:t>
            </a:r>
          </a:p>
        </p:txBody>
      </p:sp>
    </p:spTree>
    <p:extLst>
      <p:ext uri="{BB962C8B-B14F-4D97-AF65-F5344CB8AC3E}">
        <p14:creationId xmlns:p14="http://schemas.microsoft.com/office/powerpoint/2010/main" val="359378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sto scorrevol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ersonalizzato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5079</TotalTime>
  <Words>1320</Words>
  <Application>Microsoft Office PowerPoint</Application>
  <PresentationFormat>Widescreen</PresentationFormat>
  <Paragraphs>235</Paragraphs>
  <Slides>27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27</vt:i4>
      </vt:variant>
    </vt:vector>
  </HeadingPairs>
  <TitlesOfParts>
    <vt:vector size="36" baseType="lpstr">
      <vt:lpstr>Barlow Semi Condensed Light</vt:lpstr>
      <vt:lpstr>Courier New</vt:lpstr>
      <vt:lpstr>Arial</vt:lpstr>
      <vt:lpstr>Calibri Light</vt:lpstr>
      <vt:lpstr>Calibri</vt:lpstr>
      <vt:lpstr>Barlow Semi Condensed Medium</vt:lpstr>
      <vt:lpstr>Wingdings</vt:lpstr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QUATTRO COLORI PER  QUATTRO PERCORSI FINANZIARI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COLLABORAZIONE CON LE FILIALI BDI… …è già iniziata!</vt:lpstr>
      <vt:lpstr>Presentazione standard di PowerPoint</vt:lpstr>
    </vt:vector>
  </TitlesOfParts>
  <Company>Banca d'Italia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Maria Giulia Nocentini</dc:creator>
  <cp:lastModifiedBy>BDI</cp:lastModifiedBy>
  <cp:revision>240</cp:revision>
  <dcterms:created xsi:type="dcterms:W3CDTF">2023-04-03T08:29:33Z</dcterms:created>
  <dcterms:modified xsi:type="dcterms:W3CDTF">2023-11-01T15:51:26Z</dcterms:modified>
</cp:coreProperties>
</file>