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38"/>
  </p:notesMasterIdLst>
  <p:sldIdLst>
    <p:sldId id="357" r:id="rId3"/>
    <p:sldId id="359" r:id="rId4"/>
    <p:sldId id="414" r:id="rId5"/>
    <p:sldId id="444" r:id="rId6"/>
    <p:sldId id="445" r:id="rId7"/>
    <p:sldId id="376" r:id="rId8"/>
    <p:sldId id="415" r:id="rId9"/>
    <p:sldId id="417" r:id="rId10"/>
    <p:sldId id="418" r:id="rId11"/>
    <p:sldId id="419" r:id="rId12"/>
    <p:sldId id="420" r:id="rId13"/>
    <p:sldId id="421" r:id="rId14"/>
    <p:sldId id="446" r:id="rId15"/>
    <p:sldId id="371" r:id="rId16"/>
    <p:sldId id="425" r:id="rId17"/>
    <p:sldId id="426" r:id="rId18"/>
    <p:sldId id="427" r:id="rId19"/>
    <p:sldId id="428" r:id="rId20"/>
    <p:sldId id="429" r:id="rId21"/>
    <p:sldId id="430" r:id="rId22"/>
    <p:sldId id="431" r:id="rId23"/>
    <p:sldId id="432" r:id="rId24"/>
    <p:sldId id="433" r:id="rId25"/>
    <p:sldId id="434" r:id="rId26"/>
    <p:sldId id="435" r:id="rId27"/>
    <p:sldId id="436" r:id="rId28"/>
    <p:sldId id="437" r:id="rId29"/>
    <p:sldId id="438" r:id="rId30"/>
    <p:sldId id="439" r:id="rId31"/>
    <p:sldId id="440" r:id="rId32"/>
    <p:sldId id="441" r:id="rId33"/>
    <p:sldId id="442" r:id="rId34"/>
    <p:sldId id="443" r:id="rId35"/>
    <p:sldId id="403" r:id="rId36"/>
    <p:sldId id="269" r:id="rId37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48" userDrawn="1">
          <p15:clr>
            <a:srgbClr val="A4A3A4"/>
          </p15:clr>
        </p15:guide>
        <p15:guide id="2" pos="2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2397"/>
    <a:srgbClr val="1C2A63"/>
    <a:srgbClr val="1B36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5268" autoAdjust="0"/>
  </p:normalViewPr>
  <p:slideViewPr>
    <p:cSldViewPr snapToGrid="0">
      <p:cViewPr varScale="1">
        <p:scale>
          <a:sx n="78" d="100"/>
          <a:sy n="78" d="100"/>
        </p:scale>
        <p:origin x="1435" y="72"/>
      </p:cViewPr>
      <p:guideLst>
        <p:guide orient="horz" pos="3748"/>
        <p:guide pos="2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255AA-9C63-469A-9DDF-264C578C8FE0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8F287-4B55-4711-B3BE-3342296549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3730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049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8F287-4B55-4711-B3BE-334229654933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3291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E17BC8-0290-704B-A9D9-9922B66F2F5D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999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39468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45974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88385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5214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24234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91262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0006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E17BC8-0290-704B-A9D9-9922B66F2F5D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420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E17BC8-0290-704B-A9D9-9922B66F2F5D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495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644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7272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48410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67196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42681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5866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60749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98968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82501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169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08824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E17BC8-0290-704B-A9D9-9922B66F2F5D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7620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40638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1197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7BC8-0290-704B-A9D9-9922B66F2F5D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347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E17BC8-0290-704B-A9D9-9922B66F2F5D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49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8F287-4B55-4711-B3BE-334229654933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4818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8F287-4B55-4711-B3BE-334229654933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988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8F287-4B55-4711-B3BE-334229654933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63662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8F287-4B55-4711-B3BE-334229654933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8017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978BDBF-874F-45E0-A67F-C0B5B566ECF2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DF955E1-B241-4628-BD18-98C383CCBC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5953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978BDBF-874F-45E0-A67F-C0B5B566ECF2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DF955E1-B241-4628-BD18-98C383CCBC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1365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978BDBF-874F-45E0-A67F-C0B5B566ECF2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DF955E1-B241-4628-BD18-98C383CCBC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2887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92E0-4ED7-42FA-8DBA-F447C55378F6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11B-6429-44EF-BB30-81804FF788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418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92E0-4ED7-42FA-8DBA-F447C55378F6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11B-6429-44EF-BB30-81804FF788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5892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92E0-4ED7-42FA-8DBA-F447C55378F6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11B-6429-44EF-BB30-81804FF788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7760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92E0-4ED7-42FA-8DBA-F447C55378F6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11B-6429-44EF-BB30-81804FF788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5013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92E0-4ED7-42FA-8DBA-F447C55378F6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11B-6429-44EF-BB30-81804FF788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39871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92E0-4ED7-42FA-8DBA-F447C55378F6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11B-6429-44EF-BB30-81804FF788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51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92E0-4ED7-42FA-8DBA-F447C55378F6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11B-6429-44EF-BB30-81804FF788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11272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92E0-4ED7-42FA-8DBA-F447C55378F6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11B-6429-44EF-BB30-81804FF788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5778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978BDBF-874F-45E0-A67F-C0B5B566ECF2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DF955E1-B241-4628-BD18-98C383CCBC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4311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92E0-4ED7-42FA-8DBA-F447C55378F6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11B-6429-44EF-BB30-81804FF788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8043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92E0-4ED7-42FA-8DBA-F447C55378F6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11B-6429-44EF-BB30-81804FF788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9587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92E0-4ED7-42FA-8DBA-F447C55378F6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11B-6429-44EF-BB30-81804FF788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8123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978BDBF-874F-45E0-A67F-C0B5B566ECF2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DF955E1-B241-4628-BD18-98C383CCBC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993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978BDBF-874F-45E0-A67F-C0B5B566ECF2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DF955E1-B241-4628-BD18-98C383CCBC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6236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978BDBF-874F-45E0-A67F-C0B5B566ECF2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DF955E1-B241-4628-BD18-98C383CCBC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4592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978BDBF-874F-45E0-A67F-C0B5B566ECF2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DF955E1-B241-4628-BD18-98C383CCBC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6333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1 5"/>
          <p:cNvCxnSpPr/>
          <p:nvPr userDrawn="1"/>
        </p:nvCxnSpPr>
        <p:spPr>
          <a:xfrm>
            <a:off x="0" y="865739"/>
            <a:ext cx="3065172" cy="0"/>
          </a:xfrm>
          <a:prstGeom prst="line">
            <a:avLst/>
          </a:prstGeom>
          <a:ln>
            <a:solidFill>
              <a:srgbClr val="1B3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202" y="5187107"/>
            <a:ext cx="1817798" cy="257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36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978BDBF-874F-45E0-A67F-C0B5B566ECF2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DF955E1-B241-4628-BD18-98C383CCBC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4789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978BDBF-874F-45E0-A67F-C0B5B566ECF2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DF955E1-B241-4628-BD18-98C383CCBC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16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 userDrawn="1"/>
        </p:nvSpPr>
        <p:spPr>
          <a:xfrm>
            <a:off x="7018987" y="304830"/>
            <a:ext cx="2125013" cy="463639"/>
          </a:xfrm>
          <a:prstGeom prst="rect">
            <a:avLst/>
          </a:prstGeom>
          <a:solidFill>
            <a:srgbClr val="002060">
              <a:alpha val="81000"/>
            </a:srgbClr>
          </a:solidFill>
          <a:ln>
            <a:noFill/>
          </a:ln>
          <a:effectLst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0" y="865739"/>
            <a:ext cx="3065172" cy="0"/>
          </a:xfrm>
          <a:prstGeom prst="line">
            <a:avLst/>
          </a:prstGeom>
          <a:ln>
            <a:solidFill>
              <a:srgbClr val="1B3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202" y="5187107"/>
            <a:ext cx="1817798" cy="257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62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192E0-4ED7-42FA-8DBA-F447C55378F6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BD11B-6429-44EF-BB30-81804FF788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021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buzzoni@ifoa.it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www.ifoa.it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www.impacthubre.it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C2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7168445" y="6298999"/>
            <a:ext cx="3788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it-IT" sz="2000" spc="120" dirty="0" err="1">
                <a:solidFill>
                  <a:schemeClr val="bg1"/>
                </a:solidFill>
                <a:latin typeface="Calibri" panose="020F0502020204030204" pitchFamily="34" charset="0"/>
                <a:cs typeface="Verdana"/>
              </a:rPr>
              <a:t>www.ifoa.it</a:t>
            </a:r>
            <a:r>
              <a:rPr lang="it-IT" sz="2000" spc="120" dirty="0">
                <a:solidFill>
                  <a:schemeClr val="bg1"/>
                </a:solidFill>
                <a:latin typeface="Calibri" panose="020F0502020204030204" pitchFamily="34" charset="0"/>
                <a:cs typeface="Verdana"/>
              </a:rPr>
              <a:t>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62473" y="2633641"/>
            <a:ext cx="7986951" cy="353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Sviluppo di competenze imprenditoriali:</a:t>
            </a:r>
          </a:p>
          <a:p>
            <a:pPr algn="r">
              <a:lnSpc>
                <a:spcPct val="110000"/>
              </a:lnSpc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l’esperienza IFOA - Impact Hub Reggio Emilia</a:t>
            </a:r>
          </a:p>
          <a:p>
            <a:pPr algn="r">
              <a:lnSpc>
                <a:spcPct val="110000"/>
              </a:lnSpc>
            </a:pPr>
            <a:endParaRPr lang="it-IT" sz="14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ct val="110000"/>
              </a:lnSpc>
            </a:pPr>
            <a:endParaRPr lang="it-IT" sz="14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ct val="110000"/>
              </a:lnSpc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Francesco Buzzoni</a:t>
            </a:r>
            <a:endParaRPr lang="it-IT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ct val="110000"/>
              </a:lnSpc>
            </a:pPr>
            <a:endParaRPr lang="it-IT" sz="14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ct val="110000"/>
              </a:lnSpc>
            </a:pPr>
            <a:endParaRPr lang="it-IT" sz="14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ct val="110000"/>
              </a:lnSpc>
            </a:pPr>
            <a:endParaRPr lang="it-IT" sz="14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ct val="110000"/>
              </a:lnSpc>
            </a:pPr>
            <a:endParaRPr lang="it-IT" sz="14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ct val="110000"/>
              </a:lnSpc>
            </a:pPr>
            <a:r>
              <a:rPr lang="it-IT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Imprenditorialità - esperienze camerali europee e incubatori d'impresa in Italia</a:t>
            </a:r>
          </a:p>
          <a:p>
            <a:pPr algn="r">
              <a:lnSpc>
                <a:spcPct val="110000"/>
              </a:lnSpc>
            </a:pPr>
            <a:r>
              <a:rPr lang="it-IT" sz="14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dicembre 2023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" y="310896"/>
            <a:ext cx="3483864" cy="174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458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/>
          <p:cNvSpPr txBox="1"/>
          <p:nvPr/>
        </p:nvSpPr>
        <p:spPr>
          <a:xfrm>
            <a:off x="0" y="304830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Gamification</a:t>
            </a:r>
            <a:endParaRPr lang="it-IT" sz="2000" dirty="0">
              <a:solidFill>
                <a:srgbClr val="1C2A63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7567616-2FF7-43A3-A4E9-A5B8522A5A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62883"/>
            <a:ext cx="9144001" cy="510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473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/>
          <p:cNvSpPr txBox="1"/>
          <p:nvPr/>
        </p:nvSpPr>
        <p:spPr>
          <a:xfrm>
            <a:off x="0" y="304830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Competition</a:t>
            </a:r>
            <a:endParaRPr lang="it-IT" sz="2000" dirty="0">
              <a:solidFill>
                <a:srgbClr val="1C2A63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8A46231-1BB0-4B37-9DB5-9914DFB5C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548"/>
            <a:ext cx="9144000" cy="512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23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/>
          <p:cNvSpPr txBox="1"/>
          <p:nvPr/>
        </p:nvSpPr>
        <p:spPr>
          <a:xfrm>
            <a:off x="0" y="304830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Learning by </a:t>
            </a:r>
            <a:r>
              <a:rPr lang="it-IT" sz="2000" dirty="0" err="1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doing</a:t>
            </a:r>
            <a:endParaRPr lang="it-IT" sz="2000" dirty="0">
              <a:solidFill>
                <a:srgbClr val="1C2A63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073F9B4-76F6-49E2-95FB-5BACD1845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9794"/>
            <a:ext cx="9144000" cy="496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75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C2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14"/>
          <p:cNvSpPr txBox="1"/>
          <p:nvPr/>
        </p:nvSpPr>
        <p:spPr>
          <a:xfrm>
            <a:off x="0" y="272111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HACKATHON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5189086"/>
            <a:ext cx="1828800" cy="258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4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3679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COSA SIGNIFICA HACKATHON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C8867E35-49A0-4421-B6BC-7445368583C8}"/>
              </a:ext>
            </a:extLst>
          </p:cNvPr>
          <p:cNvSpPr/>
          <p:nvPr/>
        </p:nvSpPr>
        <p:spPr>
          <a:xfrm>
            <a:off x="200722" y="1281704"/>
            <a:ext cx="874255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it-IT" dirty="0">
              <a:solidFill>
                <a:schemeClr val="accent1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Neologismo nato come contrazione tra i termini hacker e </a:t>
            </a:r>
            <a:r>
              <a:rPr lang="it-IT" dirty="0" err="1">
                <a:solidFill>
                  <a:schemeClr val="accent1"/>
                </a:solidFill>
                <a:latin typeface="Trebuchet MS" panose="020B0603020202020204" pitchFamily="34" charset="0"/>
              </a:rPr>
              <a:t>marathon</a:t>
            </a: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, l’hackathon è una convention di programmatori, sviluppatori, esperti e operatori della programmazione e del web.</a:t>
            </a:r>
          </a:p>
          <a:p>
            <a:pPr algn="just"/>
            <a:b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</a:br>
            <a:b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</a:b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In un primo tempo organizzato da software house o grandi gruppi di sviluppo informatico, l’hackathon viene oggi utilizzato dalle aziende di disparati settori come strumento di open innovation.</a:t>
            </a:r>
          </a:p>
          <a:p>
            <a:pPr algn="just"/>
            <a:endParaRPr lang="it-IT" dirty="0">
              <a:solidFill>
                <a:schemeClr val="accent1"/>
              </a:solidFill>
              <a:effectLst/>
              <a:latin typeface="Trebuchet MS" panose="020B0603020202020204" pitchFamily="34" charset="0"/>
            </a:endParaRPr>
          </a:p>
          <a:p>
            <a:pPr algn="just"/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Benefici: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Output (nuovo prodotto/servizio, problema risolto…) | per il committente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  <a:effectLst/>
                <a:latin typeface="Trebuchet MS" panose="020B0603020202020204" pitchFamily="34" charset="0"/>
              </a:rPr>
              <a:t>Vedere i team all’opera | per chi vuole fare </a:t>
            </a:r>
            <a:r>
              <a:rPr lang="it-IT" dirty="0" err="1">
                <a:solidFill>
                  <a:schemeClr val="accent1"/>
                </a:solidFill>
                <a:effectLst/>
                <a:latin typeface="Trebuchet MS" panose="020B0603020202020204" pitchFamily="34" charset="0"/>
              </a:rPr>
              <a:t>recruting</a:t>
            </a:r>
            <a:endParaRPr lang="it-IT" dirty="0">
              <a:solidFill>
                <a:schemeClr val="accent1"/>
              </a:solidFill>
              <a:effectLst/>
              <a:latin typeface="Trebuchet MS" panose="020B0603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  <a:effectLst/>
                <a:latin typeface="Trebuchet MS" panose="020B0603020202020204" pitchFamily="34" charset="0"/>
              </a:rPr>
              <a:t>Visibilità | per chi vuole mostrarsi innovativo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Premio | per i partecipanti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Peer </a:t>
            </a:r>
            <a:r>
              <a:rPr lang="it-IT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education</a:t>
            </a:r>
            <a:r>
              <a:rPr lang="it-IT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e sviluppo skills </a:t>
            </a: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| per i partecipanti</a:t>
            </a:r>
          </a:p>
          <a:p>
            <a:pPr algn="just"/>
            <a:endParaRPr lang="it-IT" dirty="0">
              <a:solidFill>
                <a:schemeClr val="accent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24229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4025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COME FUNZIONA UN HACKATHON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C8867E35-49A0-4421-B6BC-7445368583C8}"/>
              </a:ext>
            </a:extLst>
          </p:cNvPr>
          <p:cNvSpPr/>
          <p:nvPr/>
        </p:nvSpPr>
        <p:spPr>
          <a:xfrm>
            <a:off x="200722" y="1281704"/>
            <a:ext cx="874255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it-IT" dirty="0">
              <a:solidFill>
                <a:schemeClr val="accent1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Nel breve tempo previsto (solitamente tra le 8 e le 54 ore) i partecipanti coinvolti creano </a:t>
            </a:r>
            <a:r>
              <a:rPr lang="it-IT" b="1" dirty="0">
                <a:solidFill>
                  <a:schemeClr val="accent1"/>
                </a:solidFill>
                <a:latin typeface="Trebuchet MS" panose="020B0603020202020204" pitchFamily="34" charset="0"/>
              </a:rPr>
              <a:t>soluzioni</a:t>
            </a: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 riguardo al tema/progetto proposto (</a:t>
            </a:r>
            <a:r>
              <a:rPr lang="it-IT" i="1" dirty="0" err="1">
                <a:solidFill>
                  <a:schemeClr val="accent1"/>
                </a:solidFill>
                <a:latin typeface="Trebuchet MS" panose="020B0603020202020204" pitchFamily="34" charset="0"/>
              </a:rPr>
              <a:t>challenge</a:t>
            </a: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).</a:t>
            </a:r>
          </a:p>
          <a:p>
            <a:pPr algn="just"/>
            <a:endParaRPr lang="it-IT" dirty="0">
              <a:solidFill>
                <a:schemeClr val="accent1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I partecipanti vengono </a:t>
            </a:r>
            <a:r>
              <a:rPr lang="it-IT" b="1" dirty="0">
                <a:solidFill>
                  <a:schemeClr val="accent1"/>
                </a:solidFill>
                <a:latin typeface="Trebuchet MS" panose="020B0603020202020204" pitchFamily="34" charset="0"/>
              </a:rPr>
              <a:t>suddivisi in team </a:t>
            </a: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che, allo scadere del tempo previsto, illustrano le soluzioni individuate. </a:t>
            </a:r>
          </a:p>
          <a:p>
            <a:pPr algn="just"/>
            <a:endParaRPr lang="it-IT" dirty="0">
              <a:solidFill>
                <a:schemeClr val="accent1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I team possono presentarsi già formati oppure si possono formare all’inizio dell’evento cercando di rendere omogenea la suddivisione delle competenze dei membri tra le diverse squadre.</a:t>
            </a:r>
          </a:p>
          <a:p>
            <a:pPr algn="just"/>
            <a:endParaRPr lang="it-IT" dirty="0">
              <a:solidFill>
                <a:schemeClr val="accent1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Il tutto si conclude con la selezione del progetto migliore secondo il giudizio di una giuria di esperti e la proclamazione del team vincitore.</a:t>
            </a:r>
          </a:p>
          <a:p>
            <a:pPr algn="just"/>
            <a:endParaRPr lang="it-IT" dirty="0">
              <a:solidFill>
                <a:schemeClr val="accent1"/>
              </a:solidFill>
              <a:latin typeface="Trebuchet MS" panose="020B0603020202020204" pitchFamily="34" charset="0"/>
            </a:endParaRPr>
          </a:p>
          <a:p>
            <a:pPr algn="just"/>
            <a:endParaRPr lang="it-IT" dirty="0">
              <a:solidFill>
                <a:schemeClr val="accent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08057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4025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LE FASI DI UN HACKATHON</a:t>
            </a:r>
          </a:p>
        </p:txBody>
      </p:sp>
      <p:pic>
        <p:nvPicPr>
          <p:cNvPr id="2050" name="Picture 2" descr="https://lh7-us.googleusercontent.com/URmRi6mWyHNBj6W3DaypPeOBZa9JqI1CQLimfZXHfAW5BmnPmdoSVFrBSCni4yHAMg8H6rHyjkk2B4whPXeymu8ggAAqDpeDcGTba0qhQbmhHXyR-DYoSIuGxhH7O5vDb6R8Ntev8eWDoTsffMKyrA=s2048">
            <a:extLst>
              <a:ext uri="{FF2B5EF4-FFF2-40B4-BE49-F238E27FC236}">
                <a16:creationId xmlns:a16="http://schemas.microsoft.com/office/drawing/2014/main" id="{5121C5EA-CD57-464F-84DA-097FB7D49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837" y="1277419"/>
            <a:ext cx="4886325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804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4025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INSPIRATION TIME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859BF514-E266-4EEF-8AB2-712A8AA7A3DD}"/>
              </a:ext>
            </a:extLst>
          </p:cNvPr>
          <p:cNvSpPr/>
          <p:nvPr/>
        </p:nvSpPr>
        <p:spPr>
          <a:xfrm>
            <a:off x="211873" y="1930031"/>
            <a:ext cx="87202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Durante l’evento vengono proposti alcuni </a:t>
            </a:r>
            <a:r>
              <a:rPr lang="it-IT" b="1" dirty="0">
                <a:solidFill>
                  <a:schemeClr val="accent1"/>
                </a:solidFill>
                <a:latin typeface="Trebuchet MS" panose="020B0603020202020204" pitchFamily="34" charset="0"/>
              </a:rPr>
              <a:t>momenti</a:t>
            </a: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 </a:t>
            </a:r>
            <a:r>
              <a:rPr lang="it-IT" b="1" dirty="0" err="1">
                <a:solidFill>
                  <a:schemeClr val="accent1"/>
                </a:solidFill>
                <a:latin typeface="Trebuchet MS" panose="020B0603020202020204" pitchFamily="34" charset="0"/>
              </a:rPr>
              <a:t>ispirazionali</a:t>
            </a: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 (su tematiche collegate al </a:t>
            </a:r>
            <a:r>
              <a:rPr lang="it-IT" dirty="0" err="1">
                <a:solidFill>
                  <a:schemeClr val="accent1"/>
                </a:solidFill>
                <a:latin typeface="Trebuchet MS" panose="020B0603020202020204" pitchFamily="34" charset="0"/>
              </a:rPr>
              <a:t>challenge</a:t>
            </a: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) o di spiegazione sull’utilizzo di alcuni strumenti utili (</a:t>
            </a:r>
            <a:r>
              <a:rPr lang="it-IT" dirty="0" err="1">
                <a:solidFill>
                  <a:schemeClr val="accent1"/>
                </a:solidFill>
                <a:latin typeface="Trebuchet MS" panose="020B0603020202020204" pitchFamily="34" charset="0"/>
              </a:rPr>
              <a:t>personas</a:t>
            </a: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, BMC, canvas, user journey, pitching, ecc.).</a:t>
            </a:r>
            <a:b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</a:br>
            <a:b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</a:b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Applicando diversi strumenti che prendono spunto dal design thinking, approccio </a:t>
            </a:r>
            <a:r>
              <a:rPr lang="it-IT" dirty="0" err="1">
                <a:solidFill>
                  <a:schemeClr val="accent1"/>
                </a:solidFill>
                <a:latin typeface="Trebuchet MS" panose="020B0603020202020204" pitchFamily="34" charset="0"/>
              </a:rPr>
              <a:t>lean</a:t>
            </a: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 ed il pensiero laterale, i gruppi possono concentrarsi il più possibile su clienti e situazioni concrete per poter creare e selezionare le idee e proposte migliori e sostenibili da far poi valutare all’azienda e alla giuria.</a:t>
            </a:r>
          </a:p>
        </p:txBody>
      </p:sp>
    </p:spTree>
    <p:extLst>
      <p:ext uri="{BB962C8B-B14F-4D97-AF65-F5344CB8AC3E}">
        <p14:creationId xmlns:p14="http://schemas.microsoft.com/office/powerpoint/2010/main" val="1718728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4025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IL MENTOR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859BF514-E266-4EEF-8AB2-712A8AA7A3DD}"/>
              </a:ext>
            </a:extLst>
          </p:cNvPr>
          <p:cNvSpPr/>
          <p:nvPr/>
        </p:nvSpPr>
        <p:spPr>
          <a:xfrm>
            <a:off x="211873" y="2074997"/>
            <a:ext cx="87202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Ogni hackathon prevede la presenza di uno o più Mentor che si occupano di affiancare in maniera concreta e attiva i team sui diversi task e competenze, aiutando e indirizzando i partecipanti nello sviluppo delle </a:t>
            </a:r>
            <a:r>
              <a:rPr lang="it-IT" dirty="0" err="1">
                <a:solidFill>
                  <a:schemeClr val="accent1"/>
                </a:solidFill>
                <a:latin typeface="Trebuchet MS" panose="020B0603020202020204" pitchFamily="34" charset="0"/>
              </a:rPr>
              <a:t>challenge</a:t>
            </a: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.</a:t>
            </a:r>
          </a:p>
          <a:p>
            <a:endParaRPr lang="it-IT" dirty="0">
              <a:solidFill>
                <a:schemeClr val="accent1"/>
              </a:solidFill>
              <a:latin typeface="Trebuchet MS" panose="020B0603020202020204" pitchFamily="34" charset="0"/>
            </a:endParaRPr>
          </a:p>
          <a:p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Durante lo svolgimento dell’hackathon i Mentor hanno il compito di supportare i team di lavoro nei momenti tecnici che caratterizzano l’evento: group </a:t>
            </a:r>
            <a:r>
              <a:rPr lang="it-IT" dirty="0" err="1">
                <a:solidFill>
                  <a:schemeClr val="accent1"/>
                </a:solidFill>
                <a:latin typeface="Trebuchet MS" panose="020B0603020202020204" pitchFamily="34" charset="0"/>
              </a:rPr>
              <a:t>forming</a:t>
            </a: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, lavoro sulle </a:t>
            </a:r>
            <a:r>
              <a:rPr lang="it-IT" dirty="0" err="1">
                <a:solidFill>
                  <a:schemeClr val="accent1"/>
                </a:solidFill>
                <a:latin typeface="Trebuchet MS" panose="020B0603020202020204" pitchFamily="34" charset="0"/>
              </a:rPr>
              <a:t>challenge</a:t>
            </a:r>
            <a:r>
              <a:rPr lang="it-IT" dirty="0">
                <a:solidFill>
                  <a:schemeClr val="accent1"/>
                </a:solidFill>
                <a:latin typeface="Trebuchet MS" panose="020B0603020202020204" pitchFamily="34" charset="0"/>
              </a:rPr>
              <a:t>, utilizzo delle tecnologie.</a:t>
            </a:r>
          </a:p>
        </p:txBody>
      </p:sp>
    </p:spTree>
    <p:extLst>
      <p:ext uri="{BB962C8B-B14F-4D97-AF65-F5344CB8AC3E}">
        <p14:creationId xmlns:p14="http://schemas.microsoft.com/office/powerpoint/2010/main" val="3858149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4025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ESEMPI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07F39CE-960A-4D2F-9D13-E113BCAF1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1412"/>
            <a:ext cx="9144000" cy="50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501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/>
          <p:cNvCxnSpPr/>
          <p:nvPr/>
        </p:nvCxnSpPr>
        <p:spPr>
          <a:xfrm>
            <a:off x="0" y="862890"/>
            <a:ext cx="3035808" cy="0"/>
          </a:xfrm>
          <a:prstGeom prst="line">
            <a:avLst/>
          </a:prstGeom>
          <a:ln>
            <a:solidFill>
              <a:srgbClr val="1B3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5189086"/>
            <a:ext cx="1828800" cy="258798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95279" y="115867"/>
            <a:ext cx="4937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>
                <a:solidFill>
                  <a:srgbClr val="1C2A63"/>
                </a:solidFill>
                <a:latin typeface="Agency FB" panose="020B0503020202020204" pitchFamily="34" charset="0"/>
                <a:cs typeface="Calibri" panose="020F0502020204030204" pitchFamily="34" charset="0"/>
              </a:rPr>
              <a:t>Indice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482600" y="2158652"/>
            <a:ext cx="8178800" cy="2454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1C2A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IFOA e Impact Hub Reggio Emilia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1C2A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Competenze imprenditoriali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1C2A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Hackathon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1C2A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Challenge a Scuola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1C2A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Conclusioni</a:t>
            </a:r>
          </a:p>
        </p:txBody>
      </p:sp>
    </p:spTree>
    <p:extLst>
      <p:ext uri="{BB962C8B-B14F-4D97-AF65-F5344CB8AC3E}">
        <p14:creationId xmlns:p14="http://schemas.microsoft.com/office/powerpoint/2010/main" val="2956058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4025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ESEMPI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5609B74-D122-4B8F-A999-980DEECFD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9491"/>
            <a:ext cx="9144000" cy="516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825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C2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14"/>
          <p:cNvSpPr txBox="1"/>
          <p:nvPr/>
        </p:nvSpPr>
        <p:spPr>
          <a:xfrm>
            <a:off x="0" y="2721114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CHALLENGE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dirty="0">
                <a:solidFill>
                  <a:prstClr val="white"/>
                </a:solidFill>
                <a:latin typeface="Calibri" panose="020F0502020204030204"/>
              </a:rPr>
              <a:t>A SCUOLA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5189086"/>
            <a:ext cx="1828800" cy="258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15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3679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 COSA CONSISTE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85C8A2C-C2BD-490E-AC86-7BD7583A2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63427"/>
            <a:ext cx="9144000" cy="393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91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3679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 COSA CONSISTE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33B19B2-525B-462C-B529-F122AB9CB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43450"/>
            <a:ext cx="9144000" cy="337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1460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3679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ESEMPIO DI CHALLENGE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5C1A6E0-1773-40F6-8B5F-551B464FD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6460"/>
            <a:ext cx="9144000" cy="338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057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3679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GLI STRUMENTI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3664043-F9A2-4035-9047-953E24F7B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3916"/>
            <a:ext cx="9144000" cy="423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450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3679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GLI STRUMENTI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9D1CEDD-A67B-466C-BC02-FB8D0948F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9066"/>
            <a:ext cx="9144000" cy="417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5505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3679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GLI STRUMENTI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E1B7CFD-62A4-41D8-BC03-E12BC5245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1034"/>
            <a:ext cx="9144000" cy="417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674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3679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GLI STRUMENTI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F53028B-0732-4158-A70E-665C77250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60202"/>
            <a:ext cx="9144000" cy="41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5338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3679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GLI STRUMENTI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87B3995-3DCC-48F4-B290-1230590D3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33320"/>
            <a:ext cx="9144000" cy="399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30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C2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14"/>
          <p:cNvSpPr txBox="1"/>
          <p:nvPr/>
        </p:nvSpPr>
        <p:spPr>
          <a:xfrm>
            <a:off x="0" y="272111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IFOA &amp; IMPACT HUB Reggio</a:t>
            </a:r>
            <a:r>
              <a:rPr kumimoji="0" lang="it-IT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Emilia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5189086"/>
            <a:ext cx="1828800" cy="258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49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3679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LA PRESENTAZIONE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B6E5FE1-05DB-4BC8-B18E-E575F9BC8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0948"/>
            <a:ext cx="9144000" cy="411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564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3679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LA PRESENTAZIONE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4F3D096-66A4-4704-84DB-6B60F7561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57271"/>
            <a:ext cx="9144000" cy="394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3579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C2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14"/>
          <p:cNvSpPr txBox="1"/>
          <p:nvPr/>
        </p:nvSpPr>
        <p:spPr>
          <a:xfrm>
            <a:off x="0" y="272111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QUINDI…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5189086"/>
            <a:ext cx="1828800" cy="258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4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0" y="304830"/>
            <a:ext cx="4025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CONCLUSIONI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859BF514-E266-4EEF-8AB2-712A8AA7A3DD}"/>
              </a:ext>
            </a:extLst>
          </p:cNvPr>
          <p:cNvSpPr/>
          <p:nvPr/>
        </p:nvSpPr>
        <p:spPr>
          <a:xfrm>
            <a:off x="0" y="1729309"/>
            <a:ext cx="872025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2060"/>
                </a:solidFill>
                <a:latin typeface="Trebuchet MS" panose="020B0603020202020204" pitchFamily="34" charset="0"/>
              </a:rPr>
              <a:t>Adottare nuovi metodi per preparare i giovani al futuro con skill imprenditoriali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>
              <a:solidFill>
                <a:srgbClr val="002060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2060"/>
                </a:solidFill>
                <a:latin typeface="Trebuchet MS" panose="020B0603020202020204" pitchFamily="34" charset="0"/>
              </a:rPr>
              <a:t>Apprendimento più coinvolgente e meno teorico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>
              <a:solidFill>
                <a:srgbClr val="002060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rgbClr val="002060"/>
                </a:solidFill>
                <a:latin typeface="Trebuchet MS" panose="020B0603020202020204" pitchFamily="34" charset="0"/>
              </a:rPr>
              <a:t>Gioco</a:t>
            </a:r>
            <a:r>
              <a:rPr lang="it-IT" dirty="0">
                <a:solidFill>
                  <a:srgbClr val="002060"/>
                </a:solidFill>
                <a:latin typeface="Trebuchet MS" panose="020B0603020202020204" pitchFamily="34" charset="0"/>
              </a:rPr>
              <a:t>| </a:t>
            </a:r>
            <a:r>
              <a:rPr lang="it-IT" b="1" dirty="0">
                <a:solidFill>
                  <a:srgbClr val="002060"/>
                </a:solidFill>
                <a:latin typeface="Trebuchet MS" panose="020B0603020202020204" pitchFamily="34" charset="0"/>
              </a:rPr>
              <a:t>Competizione </a:t>
            </a:r>
            <a:r>
              <a:rPr lang="it-IT" dirty="0">
                <a:solidFill>
                  <a:srgbClr val="002060"/>
                </a:solidFill>
                <a:latin typeface="Trebuchet MS" panose="020B0603020202020204" pitchFamily="34" charset="0"/>
              </a:rPr>
              <a:t>| </a:t>
            </a:r>
            <a:r>
              <a:rPr lang="it-IT" b="1" dirty="0">
                <a:solidFill>
                  <a:srgbClr val="002060"/>
                </a:solidFill>
                <a:latin typeface="Trebuchet MS" panose="020B0603020202020204" pitchFamily="34" charset="0"/>
              </a:rPr>
              <a:t>Simulazione | Lavoro in team | Approccio da Startup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>
              <a:solidFill>
                <a:schemeClr val="accent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>
              <a:solidFill>
                <a:schemeClr val="accent1"/>
              </a:solidFill>
              <a:latin typeface="Trebuchet MS" panose="020B0603020202020204" pitchFamily="34" charset="0"/>
            </a:endParaRPr>
          </a:p>
          <a:p>
            <a:endParaRPr lang="it-IT" sz="3600" dirty="0">
              <a:solidFill>
                <a:schemeClr val="accent1"/>
              </a:solidFill>
              <a:latin typeface="Trebuchet MS" panose="020B0603020202020204" pitchFamily="34" charset="0"/>
            </a:endParaRPr>
          </a:p>
          <a:p>
            <a:r>
              <a:rPr lang="it-IT" sz="3600" dirty="0">
                <a:solidFill>
                  <a:schemeClr val="accent1"/>
                </a:solidFill>
                <a:latin typeface="Trebuchet MS" panose="020B0603020202020204" pitchFamily="34" charset="0"/>
              </a:rPr>
              <a:t>      </a:t>
            </a:r>
            <a:r>
              <a:rPr lang="it-IT" sz="3600" dirty="0">
                <a:solidFill>
                  <a:srgbClr val="FF0000"/>
                </a:solidFill>
                <a:latin typeface="Trebuchet MS" panose="020B0603020202020204" pitchFamily="34" charset="0"/>
              </a:rPr>
              <a:t>Obiettivo  creare la prossima 	generazione di leader e innovatori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F554ACB-FE17-44AD-A90E-B1C6E58B0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37" y="4130656"/>
            <a:ext cx="784418" cy="76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37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346" y="4585323"/>
            <a:ext cx="1859342" cy="797179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361577" y="4862170"/>
            <a:ext cx="14211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it-IT" sz="1200" spc="120" dirty="0">
                <a:solidFill>
                  <a:srgbClr val="1C2A63"/>
                </a:solidFill>
                <a:latin typeface="Verdana"/>
                <a:cs typeface="Verdana"/>
              </a:rPr>
              <a:t>www.ifoa.it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86854" y="1759782"/>
            <a:ext cx="7874758" cy="1500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it-IT" sz="2000" b="1" dirty="0">
                <a:solidFill>
                  <a:srgbClr val="1C2A63"/>
                </a:solidFill>
                <a:latin typeface="Calibri" panose="020F0502020204030204" pitchFamily="34" charset="0"/>
                <a:cs typeface="Verdana"/>
              </a:rPr>
              <a:t>PER INFO E CONTATTI</a:t>
            </a:r>
          </a:p>
          <a:p>
            <a:pPr algn="ctr">
              <a:lnSpc>
                <a:spcPct val="110000"/>
              </a:lnSpc>
            </a:pPr>
            <a:endParaRPr lang="it-IT" sz="1600" b="1" dirty="0">
              <a:solidFill>
                <a:srgbClr val="1C2A63"/>
              </a:solidFill>
              <a:latin typeface="Calibri" panose="020F0502020204030204" pitchFamily="34" charset="0"/>
              <a:cs typeface="Verdana"/>
            </a:endParaRPr>
          </a:p>
          <a:p>
            <a:pPr algn="ctr">
              <a:lnSpc>
                <a:spcPct val="110000"/>
              </a:lnSpc>
            </a:pPr>
            <a:r>
              <a:rPr lang="it-IT" sz="1600" b="1" dirty="0">
                <a:solidFill>
                  <a:srgbClr val="1C2A63"/>
                </a:solidFill>
                <a:latin typeface="Calibri" panose="020F0502020204030204" pitchFamily="34" charset="0"/>
                <a:cs typeface="Verdana"/>
              </a:rPr>
              <a:t>Francesco Buzzoni</a:t>
            </a:r>
          </a:p>
          <a:p>
            <a:pPr algn="ctr">
              <a:lnSpc>
                <a:spcPct val="110000"/>
              </a:lnSpc>
            </a:pPr>
            <a:r>
              <a:rPr lang="it-IT" sz="1600" b="1" dirty="0">
                <a:solidFill>
                  <a:srgbClr val="1C2A63"/>
                </a:solidFill>
                <a:latin typeface="Calibri" panose="020F0502020204030204" pitchFamily="34" charset="0"/>
                <a:cs typeface="Verdana"/>
                <a:hlinkClick r:id="rId4"/>
              </a:rPr>
              <a:t>buzzoni@ifoa.it</a:t>
            </a:r>
            <a:endParaRPr lang="it-IT" sz="1600" b="1" dirty="0">
              <a:solidFill>
                <a:srgbClr val="1C2A63"/>
              </a:solidFill>
              <a:latin typeface="Calibri" panose="020F0502020204030204" pitchFamily="34" charset="0"/>
              <a:cs typeface="Verdana"/>
            </a:endParaRPr>
          </a:p>
          <a:p>
            <a:pPr algn="ctr">
              <a:lnSpc>
                <a:spcPct val="110000"/>
              </a:lnSpc>
            </a:pPr>
            <a:r>
              <a:rPr lang="it-IT" sz="1600" b="1" dirty="0">
                <a:solidFill>
                  <a:srgbClr val="1C2A63"/>
                </a:solidFill>
                <a:latin typeface="Calibri" panose="020F0502020204030204" pitchFamily="34" charset="0"/>
                <a:cs typeface="Verdana"/>
              </a:rPr>
              <a:t>335.6351497</a:t>
            </a:r>
            <a:endParaRPr lang="it-IT" sz="1600" dirty="0">
              <a:solidFill>
                <a:srgbClr val="1C2A63"/>
              </a:solidFill>
              <a:latin typeface="Calibri" panose="020F050202020403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90385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50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C2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473200" y="1278116"/>
            <a:ext cx="6197600" cy="4305300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Verdana"/>
              </a:rPr>
              <a:t>Formare gli uomini non è come riempire un vaso. </a:t>
            </a:r>
            <a:b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Verdana"/>
              </a:rPr>
            </a:b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Verdana"/>
              </a:rPr>
              <a:t>È come accendere</a:t>
            </a:r>
            <a:b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Verdana"/>
              </a:rPr>
            </a:br>
            <a:r>
              <a:rPr lang="it-IT" b="1" dirty="0">
                <a:solidFill>
                  <a:schemeClr val="bg1"/>
                </a:solidFill>
                <a:latin typeface="Calibri" panose="020F0502020204030204" pitchFamily="34" charset="0"/>
                <a:cs typeface="Verdana"/>
              </a:rPr>
              <a:t>un fuoco.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5988050" y="4943553"/>
            <a:ext cx="168275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cs typeface="Verdana"/>
              </a:rPr>
              <a:t>Aristofane</a:t>
            </a:r>
          </a:p>
        </p:txBody>
      </p:sp>
    </p:spTree>
    <p:extLst>
      <p:ext uri="{BB962C8B-B14F-4D97-AF65-F5344CB8AC3E}">
        <p14:creationId xmlns:p14="http://schemas.microsoft.com/office/powerpoint/2010/main" val="2432601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/>
          <p:cNvCxnSpPr/>
          <p:nvPr/>
        </p:nvCxnSpPr>
        <p:spPr>
          <a:xfrm>
            <a:off x="0" y="862890"/>
            <a:ext cx="3035808" cy="0"/>
          </a:xfrm>
          <a:prstGeom prst="line">
            <a:avLst/>
          </a:prstGeom>
          <a:ln>
            <a:solidFill>
              <a:srgbClr val="1B3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5189086"/>
            <a:ext cx="1828800" cy="258798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0" y="93449"/>
            <a:ext cx="4937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>
                <a:solidFill>
                  <a:srgbClr val="1C2A63"/>
                </a:solidFill>
                <a:latin typeface="Agency FB" panose="020B0503020202020204" pitchFamily="34" charset="0"/>
                <a:cs typeface="Calibri" panose="020F0502020204030204" pitchFamily="34" charset="0"/>
              </a:rPr>
              <a:t>IFOA</a:t>
            </a:r>
          </a:p>
        </p:txBody>
      </p:sp>
      <p:pic>
        <p:nvPicPr>
          <p:cNvPr id="5" name="Immagine 4">
            <a:hlinkClick r:id="rId4"/>
            <a:extLst>
              <a:ext uri="{FF2B5EF4-FFF2-40B4-BE49-F238E27FC236}">
                <a16:creationId xmlns:a16="http://schemas.microsoft.com/office/drawing/2014/main" id="{D1C7A02D-F924-4806-B54E-8E1B77EC4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25267"/>
            <a:ext cx="9144000" cy="400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118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/>
          <p:cNvCxnSpPr/>
          <p:nvPr/>
        </p:nvCxnSpPr>
        <p:spPr>
          <a:xfrm>
            <a:off x="0" y="862890"/>
            <a:ext cx="3035808" cy="0"/>
          </a:xfrm>
          <a:prstGeom prst="line">
            <a:avLst/>
          </a:prstGeom>
          <a:ln>
            <a:solidFill>
              <a:srgbClr val="1B3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5189086"/>
            <a:ext cx="1828800" cy="258798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0" y="108846"/>
            <a:ext cx="4937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>
                <a:solidFill>
                  <a:srgbClr val="1C2A63"/>
                </a:solidFill>
                <a:latin typeface="Agency FB" panose="020B0503020202020204" pitchFamily="34" charset="0"/>
                <a:cs typeface="Calibri" panose="020F0502020204030204" pitchFamily="34" charset="0"/>
              </a:rPr>
              <a:t>IMPACT HUB REGGIO EMILIA</a:t>
            </a:r>
          </a:p>
        </p:txBody>
      </p:sp>
      <p:pic>
        <p:nvPicPr>
          <p:cNvPr id="5" name="Immagine 4">
            <a:hlinkClick r:id="rId4"/>
            <a:extLst>
              <a:ext uri="{FF2B5EF4-FFF2-40B4-BE49-F238E27FC236}">
                <a16:creationId xmlns:a16="http://schemas.microsoft.com/office/drawing/2014/main" id="{1A216A77-6FD2-4AF0-BAD1-57768B629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88326"/>
            <a:ext cx="9144000" cy="451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22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/>
          <p:cNvSpPr txBox="1"/>
          <p:nvPr/>
        </p:nvSpPr>
        <p:spPr>
          <a:xfrm>
            <a:off x="0" y="304830"/>
            <a:ext cx="3021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IFOA &amp; IMPACT HUB RE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93BBBD0-A438-4118-9B10-45825AFC2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93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551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C2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14"/>
          <p:cNvSpPr txBox="1"/>
          <p:nvPr/>
        </p:nvSpPr>
        <p:spPr>
          <a:xfrm>
            <a:off x="2632399" y="711980"/>
            <a:ext cx="3879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Entrepren</a:t>
            </a:r>
            <a:r>
              <a:rPr lang="it-IT" sz="4000" noProof="0" dirty="0" err="1">
                <a:solidFill>
                  <a:prstClr val="white"/>
                </a:solidFill>
                <a:latin typeface="Calibri" panose="020F0502020204030204"/>
              </a:rPr>
              <a:t>eurial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5189086"/>
            <a:ext cx="1828800" cy="258798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5D9AF29-4E04-4E5D-A2CF-3E70E842B8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902" y="1639279"/>
            <a:ext cx="6186196" cy="450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/>
          <p:cNvSpPr txBox="1"/>
          <p:nvPr/>
        </p:nvSpPr>
        <p:spPr>
          <a:xfrm>
            <a:off x="0" y="304830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Perché le competenze imprenditoriali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4A96B25-F3FE-4C66-9270-899D1CE04CBC}"/>
              </a:ext>
            </a:extLst>
          </p:cNvPr>
          <p:cNvSpPr/>
          <p:nvPr/>
        </p:nvSpPr>
        <p:spPr>
          <a:xfrm>
            <a:off x="-1" y="1225689"/>
            <a:ext cx="474181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374151"/>
                </a:solidFill>
                <a:latin typeface="Söhne"/>
              </a:rPr>
              <a:t>Le abilità imprenditoriali sono essenziali </a:t>
            </a:r>
            <a:r>
              <a:rPr lang="it-IT" sz="2000" b="1" dirty="0">
                <a:solidFill>
                  <a:srgbClr val="374151"/>
                </a:solidFill>
                <a:latin typeface="Söhne"/>
              </a:rPr>
              <a:t>non solo nell'ambito aziendale </a:t>
            </a:r>
            <a:r>
              <a:rPr lang="it-IT" sz="2000" dirty="0">
                <a:solidFill>
                  <a:srgbClr val="374151"/>
                </a:solidFill>
                <a:latin typeface="Söhne"/>
              </a:rPr>
              <a:t>ma anche per promuovere innovazione e pensiero strategico in ogni ambito</a:t>
            </a:r>
          </a:p>
          <a:p>
            <a:endParaRPr lang="it-IT" sz="2000" dirty="0">
              <a:solidFill>
                <a:srgbClr val="374151"/>
              </a:solidFill>
              <a:latin typeface="Söhne"/>
            </a:endParaRPr>
          </a:p>
          <a:p>
            <a:endParaRPr lang="it-IT" sz="2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öhne"/>
            </a:endParaRPr>
          </a:p>
          <a:p>
            <a:endParaRPr lang="it-IT" sz="2000" dirty="0">
              <a:solidFill>
                <a:srgbClr val="374151"/>
              </a:solidFill>
              <a:latin typeface="Söhne"/>
            </a:endParaRPr>
          </a:p>
          <a:p>
            <a:endParaRPr lang="it-IT" sz="2000" dirty="0">
              <a:solidFill>
                <a:srgbClr val="374151"/>
              </a:solidFill>
              <a:latin typeface="Söhne"/>
            </a:endParaRPr>
          </a:p>
          <a:p>
            <a:r>
              <a:rPr lang="it-IT" sz="2000" dirty="0">
                <a:solidFill>
                  <a:srgbClr val="374151"/>
                </a:solidFill>
                <a:latin typeface="Söhne"/>
              </a:rPr>
              <a:t>L’approccio imprenditoriale può fare la differenza perché incoraggia un approccio olistico e adattivo al </a:t>
            </a:r>
            <a:r>
              <a:rPr lang="it-IT" sz="2000" b="1" dirty="0" err="1">
                <a:solidFill>
                  <a:srgbClr val="374151"/>
                </a:solidFill>
                <a:latin typeface="Söhne"/>
              </a:rPr>
              <a:t>problem</a:t>
            </a:r>
            <a:r>
              <a:rPr lang="it-IT" sz="2000" b="1" dirty="0">
                <a:solidFill>
                  <a:srgbClr val="374151"/>
                </a:solidFill>
                <a:latin typeface="Söhne"/>
              </a:rPr>
              <a:t> solving</a:t>
            </a:r>
            <a:r>
              <a:rPr lang="it-IT" sz="2000" dirty="0">
                <a:solidFill>
                  <a:srgbClr val="374151"/>
                </a:solidFill>
                <a:latin typeface="Söhne"/>
              </a:rPr>
              <a:t>. </a:t>
            </a:r>
          </a:p>
          <a:p>
            <a:endParaRPr lang="it-IT" sz="2000" dirty="0">
              <a:solidFill>
                <a:srgbClr val="374151"/>
              </a:solidFill>
              <a:latin typeface="Söhne"/>
            </a:endParaRPr>
          </a:p>
          <a:p>
            <a:endParaRPr lang="it-IT" sz="2000" dirty="0">
              <a:solidFill>
                <a:srgbClr val="374151"/>
              </a:solidFill>
              <a:latin typeface="Söhne"/>
            </a:endParaRPr>
          </a:p>
          <a:p>
            <a:endParaRPr lang="it-IT" sz="2000" dirty="0">
              <a:solidFill>
                <a:srgbClr val="374151"/>
              </a:solidFill>
              <a:latin typeface="Söhne"/>
            </a:endParaRPr>
          </a:p>
          <a:p>
            <a:endParaRPr lang="it-IT" sz="2000" dirty="0">
              <a:solidFill>
                <a:srgbClr val="374151"/>
              </a:solidFill>
              <a:latin typeface="Söhne"/>
            </a:endParaRPr>
          </a:p>
          <a:p>
            <a:r>
              <a:rPr lang="it-IT" sz="2000" dirty="0">
                <a:solidFill>
                  <a:srgbClr val="374151"/>
                </a:solidFill>
                <a:latin typeface="Söhne"/>
              </a:rPr>
              <a:t>Questa </a:t>
            </a:r>
            <a:r>
              <a:rPr lang="it-IT" sz="2000" b="1" u="sng" dirty="0">
                <a:solidFill>
                  <a:srgbClr val="3741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öhne"/>
              </a:rPr>
              <a:t>mentalità</a:t>
            </a:r>
            <a:r>
              <a:rPr lang="it-IT" sz="2000" dirty="0">
                <a:solidFill>
                  <a:srgbClr val="374151"/>
                </a:solidFill>
                <a:latin typeface="Söhne"/>
              </a:rPr>
              <a:t> è preziosa in ogni settore.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730690A-D72B-4935-A385-02FA73DD17B5}"/>
              </a:ext>
            </a:extLst>
          </p:cNvPr>
          <p:cNvSpPr/>
          <p:nvPr/>
        </p:nvSpPr>
        <p:spPr>
          <a:xfrm>
            <a:off x="4572000" y="1225689"/>
            <a:ext cx="505532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000" dirty="0">
              <a:solidFill>
                <a:srgbClr val="374151"/>
              </a:solidFill>
              <a:latin typeface="Söhne"/>
            </a:endParaRPr>
          </a:p>
          <a:p>
            <a:endParaRPr lang="it-IT" sz="2000" dirty="0">
              <a:solidFill>
                <a:srgbClr val="374151"/>
              </a:solidFill>
              <a:latin typeface="Söhne"/>
            </a:endParaRPr>
          </a:p>
          <a:p>
            <a:endParaRPr lang="it-IT" sz="2000" dirty="0">
              <a:solidFill>
                <a:srgbClr val="374151"/>
              </a:solidFill>
              <a:latin typeface="Söhne"/>
            </a:endParaRPr>
          </a:p>
          <a:p>
            <a:r>
              <a:rPr lang="it-IT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öhne"/>
              </a:rPr>
              <a:t>Creatività</a:t>
            </a:r>
          </a:p>
          <a:p>
            <a:r>
              <a:rPr lang="it-IT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öhne"/>
              </a:rPr>
              <a:t>Capacità di identificare e sfruttare le opportunità</a:t>
            </a:r>
          </a:p>
          <a:p>
            <a:r>
              <a:rPr lang="it-IT" sz="2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öhne"/>
              </a:rPr>
              <a:t>Resilienza di fronte alle sfide</a:t>
            </a:r>
          </a:p>
          <a:p>
            <a:r>
              <a:rPr lang="it-IT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öhne"/>
              </a:rPr>
              <a:t>Competenza nella gestione delle risorse</a:t>
            </a:r>
          </a:p>
          <a:p>
            <a:endParaRPr lang="it-IT" sz="2000" dirty="0">
              <a:solidFill>
                <a:srgbClr val="374151"/>
              </a:solidFill>
              <a:latin typeface="Söhne"/>
            </a:endParaRPr>
          </a:p>
          <a:p>
            <a:endParaRPr lang="it-IT" sz="2000" dirty="0">
              <a:solidFill>
                <a:srgbClr val="374151"/>
              </a:solidFill>
              <a:latin typeface="Söhne"/>
            </a:endParaRPr>
          </a:p>
          <a:p>
            <a:endParaRPr lang="it-IT" sz="2000" dirty="0">
              <a:solidFill>
                <a:srgbClr val="374151"/>
              </a:solidFill>
              <a:latin typeface="Söhne"/>
            </a:endParaRPr>
          </a:p>
          <a:p>
            <a:r>
              <a:rPr lang="it-IT" sz="2000" b="1" dirty="0">
                <a:solidFill>
                  <a:srgbClr val="1323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öhne"/>
              </a:rPr>
              <a:t>«sviluppare nuovi prodotti» </a:t>
            </a:r>
          </a:p>
          <a:p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öhne"/>
              </a:rPr>
              <a:t>«ottimizzare processi esistenti» </a:t>
            </a:r>
          </a:p>
          <a:p>
            <a:r>
              <a:rPr lang="it-IT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öhne"/>
              </a:rPr>
              <a:t>«creare strategie di mercato innovative» </a:t>
            </a:r>
          </a:p>
          <a:p>
            <a:endParaRPr lang="it-IT" sz="2000" dirty="0">
              <a:solidFill>
                <a:srgbClr val="374151"/>
              </a:solidFill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3890510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/>
          <p:cNvSpPr txBox="1"/>
          <p:nvPr/>
        </p:nvSpPr>
        <p:spPr>
          <a:xfrm>
            <a:off x="0" y="304830"/>
            <a:ext cx="53414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C2A6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Quando acquisire competenze imprenditoriali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4A96B25-F3FE-4C66-9270-899D1CE04CBC}"/>
              </a:ext>
            </a:extLst>
          </p:cNvPr>
          <p:cNvSpPr/>
          <p:nvPr/>
        </p:nvSpPr>
        <p:spPr>
          <a:xfrm>
            <a:off x="0" y="1678376"/>
            <a:ext cx="898724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>
              <a:solidFill>
                <a:srgbClr val="374151"/>
              </a:solidFill>
              <a:latin typeface="Söhne"/>
            </a:endParaRPr>
          </a:p>
          <a:p>
            <a:r>
              <a:rPr lang="it-IT" sz="2000" dirty="0">
                <a:solidFill>
                  <a:srgbClr val="374151"/>
                </a:solidFill>
                <a:latin typeface="Söhne"/>
              </a:rPr>
              <a:t>Incoraggiare lo sviluppo di abilità imprenditoriali </a:t>
            </a:r>
            <a:r>
              <a:rPr lang="it-IT" sz="2000" b="1" dirty="0">
                <a:solidFill>
                  <a:srgbClr val="374151"/>
                </a:solidFill>
                <a:latin typeface="Söhne"/>
              </a:rPr>
              <a:t>sin dalla scuola </a:t>
            </a:r>
            <a:r>
              <a:rPr lang="it-IT" sz="2000" dirty="0">
                <a:solidFill>
                  <a:srgbClr val="374151"/>
                </a:solidFill>
                <a:latin typeface="Söhne"/>
              </a:rPr>
              <a:t>prepara le nuove generazioni a diventare leader innovativi, capaci di affrontare le sfide del futuro e di guidare il cambiamento in un mondo in continua evoluzione….</a:t>
            </a:r>
          </a:p>
          <a:p>
            <a:endParaRPr lang="it-IT" sz="2000" b="0" i="0" dirty="0">
              <a:solidFill>
                <a:srgbClr val="374151"/>
              </a:solidFill>
              <a:effectLst/>
              <a:latin typeface="Söhne"/>
            </a:endParaRPr>
          </a:p>
          <a:p>
            <a:endParaRPr lang="it-IT" sz="2000" b="0" i="0" dirty="0">
              <a:solidFill>
                <a:srgbClr val="374151"/>
              </a:solidFill>
              <a:effectLst/>
              <a:latin typeface="Söhne"/>
            </a:endParaRPr>
          </a:p>
          <a:p>
            <a:r>
              <a:rPr lang="it-IT" sz="2000" dirty="0">
                <a:solidFill>
                  <a:srgbClr val="374151"/>
                </a:solidFill>
                <a:latin typeface="Söhne"/>
              </a:rPr>
              <a:t>…facendo leva su….</a:t>
            </a:r>
            <a:endParaRPr lang="it-IT" sz="2000" b="0" i="0" dirty="0">
              <a:solidFill>
                <a:srgbClr val="374151"/>
              </a:solidFill>
              <a:effectLst/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14411782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8964</TotalTime>
  <Words>722</Words>
  <Application>Microsoft Office PowerPoint</Application>
  <PresentationFormat>Presentazione su schermo (4:3)</PresentationFormat>
  <Paragraphs>150</Paragraphs>
  <Slides>35</Slides>
  <Notes>32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35</vt:i4>
      </vt:variant>
    </vt:vector>
  </HeadingPairs>
  <TitlesOfParts>
    <vt:vector size="45" baseType="lpstr">
      <vt:lpstr>Agency FB</vt:lpstr>
      <vt:lpstr>Arial</vt:lpstr>
      <vt:lpstr>Calibri</vt:lpstr>
      <vt:lpstr>Calibri Light</vt:lpstr>
      <vt:lpstr>Söhne</vt:lpstr>
      <vt:lpstr>Trebuchet MS</vt:lpstr>
      <vt:lpstr>Verdana</vt:lpstr>
      <vt:lpstr>Wingdings</vt:lpstr>
      <vt:lpstr>Tema di Office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Formare gli uomini non è come riempire un vaso.  È come accendere un fuoco.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albino</dc:creator>
  <cp:lastModifiedBy>Roberta Cristofani</cp:lastModifiedBy>
  <cp:revision>195</cp:revision>
  <cp:lastPrinted>2019-07-26T08:49:21Z</cp:lastPrinted>
  <dcterms:created xsi:type="dcterms:W3CDTF">2019-06-14T08:18:39Z</dcterms:created>
  <dcterms:modified xsi:type="dcterms:W3CDTF">2023-12-07T08:34:11Z</dcterms:modified>
</cp:coreProperties>
</file>