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313" r:id="rId2"/>
    <p:sldId id="257" r:id="rId3"/>
    <p:sldId id="303" r:id="rId4"/>
    <p:sldId id="304" r:id="rId5"/>
    <p:sldId id="305" r:id="rId6"/>
    <p:sldId id="306" r:id="rId7"/>
    <p:sldId id="307" r:id="rId8"/>
    <p:sldId id="311" r:id="rId9"/>
    <p:sldId id="312" r:id="rId10"/>
    <p:sldId id="308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B0E4"/>
    <a:srgbClr val="4AA1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02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30T14:49:28.36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64037-95B5-4FCD-86B6-0ACAAF65DC64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85DC2-915E-4796-80EB-560FC8DDA5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0462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376E-178F-4ACC-8816-2667E7EF04F8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E6732-0A5E-4129-A847-3E73F76A6A5F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D653-0A5B-4FE6-AB69-D28DC651A5B0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67198-B21C-4833-90AB-2B4B4827E31A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D2CED-1FC4-4748-9673-6BE7842714F3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DA2BF-0FF0-4C14-90BC-7E4CA21894C7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895D-A3A5-4A9A-A8FA-4ED2349F4A12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FCAE4-4887-48D8-AF5C-F32ED01BF499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E0DDF-D4AA-47FA-B127-BFA3B449EDDB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0953-8A72-4FE6-B781-7849E4A099DF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D582A-8702-4931-B6BE-812F73F20251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3FD38-43F1-442A-839A-F12F85644CD8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A683-B167-4037-8ED4-1C7A43C0B0C9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6C7CD-E1B5-48E6-BFD1-477B46A90B58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E3F9-698C-4D37-B7C7-C0C8A7BB7C3A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4BFC-00E6-46E3-B27D-4DF4A01E3C76}" type="datetime1">
              <a:rPr lang="en-US" smtClean="0"/>
              <a:t>12/4/2023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977C5-0926-4DBB-9390-132F89F01C74}" type="datetime1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3.pn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Relationship Id="rId1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6D3CB3A5-4A20-9269-F126-EF4D797479FD}"/>
              </a:ext>
            </a:extLst>
          </p:cNvPr>
          <p:cNvSpPr txBox="1"/>
          <p:nvPr/>
        </p:nvSpPr>
        <p:spPr>
          <a:xfrm>
            <a:off x="340243" y="333329"/>
            <a:ext cx="87612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L'imprenditorialità nelle esperienze dei sistemi camerali europei e degli incubatori d'impresa in Italia</a:t>
            </a:r>
            <a:endParaRPr lang="it-IT" sz="3600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CD05EAD-E839-FA57-4D0B-AFE04B5A8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911" y="1958911"/>
            <a:ext cx="3202664" cy="320407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D9B09D2-80B9-619F-6E75-07D562722321}"/>
              </a:ext>
            </a:extLst>
          </p:cNvPr>
          <p:cNvSpPr txBox="1"/>
          <p:nvPr/>
        </p:nvSpPr>
        <p:spPr>
          <a:xfrm>
            <a:off x="404043" y="2967335"/>
            <a:ext cx="61030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CRISTIANO ARRIGONI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Direttore Bergamo Sviluppo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Azienda Speciale della CCIAA di Bergamo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E629E02-4B41-BAAD-A084-E3E514747C14}"/>
              </a:ext>
            </a:extLst>
          </p:cNvPr>
          <p:cNvSpPr txBox="1"/>
          <p:nvPr/>
        </p:nvSpPr>
        <p:spPr>
          <a:xfrm>
            <a:off x="404043" y="3890665"/>
            <a:ext cx="6103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6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DICEMBRE</a:t>
            </a:r>
            <a:r>
              <a:rPr kumimoji="0" lang="it-IT" sz="1800" b="0" i="1" u="none" strike="noStrike" kern="1200" cap="none" spc="0" normalizeH="0" baseline="0" noProof="0" dirty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2023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730C88ED-53BA-0C21-0A16-1CF72A69D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04" y="5561482"/>
            <a:ext cx="6584251" cy="83522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D75B6855-E63E-A8C3-80C9-189F75488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1444" y="5451744"/>
            <a:ext cx="3420152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59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D6CDE8F-AF7A-5B56-C205-7D9DA5C442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746" t="26111"/>
          <a:stretch/>
        </p:blipFill>
        <p:spPr>
          <a:xfrm>
            <a:off x="0" y="0"/>
            <a:ext cx="1775637" cy="214188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0296355-00E6-5DA2-2F9C-0B66076B9685}"/>
              </a:ext>
            </a:extLst>
          </p:cNvPr>
          <p:cNvSpPr txBox="1"/>
          <p:nvPr/>
        </p:nvSpPr>
        <p:spPr>
          <a:xfrm>
            <a:off x="2700693" y="2934590"/>
            <a:ext cx="68154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GRAZIE PER L’ATTENZIONE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C193770-F462-C60D-28A5-7B8D65E50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637" y="233533"/>
            <a:ext cx="3676207" cy="67061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F067448-934E-57AF-C246-BFB4A9B04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973" y="74720"/>
            <a:ext cx="3420152" cy="1054699"/>
          </a:xfrm>
          <a:prstGeom prst="rect">
            <a:avLst/>
          </a:prstGeom>
        </p:spPr>
      </p:pic>
      <p:pic>
        <p:nvPicPr>
          <p:cNvPr id="11" name="Elemento grafico 10" descr="Busta con riempimento a tinta unita">
            <a:extLst>
              <a:ext uri="{FF2B5EF4-FFF2-40B4-BE49-F238E27FC236}">
                <a16:creationId xmlns:a16="http://schemas.microsoft.com/office/drawing/2014/main" id="{34049700-F342-DDDB-4933-80199D9303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703" y="5156791"/>
            <a:ext cx="503295" cy="503295"/>
          </a:xfrm>
          <a:prstGeom prst="rect">
            <a:avLst/>
          </a:prstGeom>
        </p:spPr>
      </p:pic>
      <p:pic>
        <p:nvPicPr>
          <p:cNvPr id="13" name="Elemento grafico 12" descr="Cornetta con riempimento a tinta unita">
            <a:extLst>
              <a:ext uri="{FF2B5EF4-FFF2-40B4-BE49-F238E27FC236}">
                <a16:creationId xmlns:a16="http://schemas.microsoft.com/office/drawing/2014/main" id="{6B8D4911-0F64-BD42-8174-BA6E9BE7F2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9602" y="5797909"/>
            <a:ext cx="410767" cy="41076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55ECFF6-D7F3-93B2-C855-1FA9C82ACFC2}"/>
              </a:ext>
            </a:extLst>
          </p:cNvPr>
          <p:cNvSpPr txBox="1"/>
          <p:nvPr/>
        </p:nvSpPr>
        <p:spPr>
          <a:xfrm>
            <a:off x="488399" y="4598905"/>
            <a:ext cx="2924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Per informazioni: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8C47ADA-DD9B-45DD-625A-A323869E851E}"/>
              </a:ext>
            </a:extLst>
          </p:cNvPr>
          <p:cNvSpPr txBox="1"/>
          <p:nvPr/>
        </p:nvSpPr>
        <p:spPr>
          <a:xfrm>
            <a:off x="1080998" y="5223910"/>
            <a:ext cx="4467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bergamosviluppo@bg.camcom.it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8D82342-9017-2A14-BE04-5CB971752AB8}"/>
              </a:ext>
            </a:extLst>
          </p:cNvPr>
          <p:cNvSpPr txBox="1"/>
          <p:nvPr/>
        </p:nvSpPr>
        <p:spPr>
          <a:xfrm>
            <a:off x="1020369" y="5766010"/>
            <a:ext cx="2615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 </a:t>
            </a:r>
            <a:r>
              <a:rPr lang="it-IT" sz="24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035 38888011</a:t>
            </a:r>
          </a:p>
        </p:txBody>
      </p:sp>
      <p:pic>
        <p:nvPicPr>
          <p:cNvPr id="2050" name="Picture 2" descr="Facebook Icon arte vettoriale, icone e grafica per il download gratuito">
            <a:extLst>
              <a:ext uri="{FF2B5EF4-FFF2-40B4-BE49-F238E27FC236}">
                <a16:creationId xmlns:a16="http://schemas.microsoft.com/office/drawing/2014/main" id="{3691D34C-2520-4656-3715-79014E4E9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006" y="5174229"/>
            <a:ext cx="407138" cy="40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inkedin logo vettore, linkedin simbolo, linkedin icona gratuito vettore  18910726 Arte vettoriale a Vecteezy">
            <a:extLst>
              <a:ext uri="{FF2B5EF4-FFF2-40B4-BE49-F238E27FC236}">
                <a16:creationId xmlns:a16="http://schemas.microsoft.com/office/drawing/2014/main" id="{BEC9D8EE-48C6-A4A0-0C9A-CA9DC2A7C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358" y="5735066"/>
            <a:ext cx="642433" cy="64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D35C8EE-9FC9-38B2-894F-AD5DE53ED721}"/>
              </a:ext>
            </a:extLst>
          </p:cNvPr>
          <p:cNvSpPr txBox="1"/>
          <p:nvPr/>
        </p:nvSpPr>
        <p:spPr>
          <a:xfrm>
            <a:off x="4607792" y="5096313"/>
            <a:ext cx="257981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Bergamo Sviluppo - Azienda Speciale della Camera di Commercio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1703D4B5-A00F-B965-D6F9-A8BB5FFE8821}"/>
              </a:ext>
            </a:extLst>
          </p:cNvPr>
          <p:cNvSpPr txBox="1"/>
          <p:nvPr/>
        </p:nvSpPr>
        <p:spPr>
          <a:xfrm>
            <a:off x="4611316" y="5787276"/>
            <a:ext cx="27995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Bergamo Sviluppo - Azienda Speciale della Camera di Commercio</a:t>
            </a:r>
          </a:p>
        </p:txBody>
      </p:sp>
    </p:spTree>
    <p:extLst>
      <p:ext uri="{BB962C8B-B14F-4D97-AF65-F5344CB8AC3E}">
        <p14:creationId xmlns:p14="http://schemas.microsoft.com/office/powerpoint/2010/main" val="86641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9E872E9B-D1F4-48D6-93F7-98342616FA3A}"/>
              </a:ext>
            </a:extLst>
          </p:cNvPr>
          <p:cNvSpPr/>
          <p:nvPr/>
        </p:nvSpPr>
        <p:spPr>
          <a:xfrm>
            <a:off x="3118716" y="1948548"/>
            <a:ext cx="2164484" cy="593659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702D4A99-F6CC-418E-B2A7-25F06E94E8A8}"/>
              </a:ext>
            </a:extLst>
          </p:cNvPr>
          <p:cNvSpPr/>
          <p:nvPr/>
        </p:nvSpPr>
        <p:spPr>
          <a:xfrm>
            <a:off x="5283200" y="2553184"/>
            <a:ext cx="2164484" cy="593659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0CFA7075-B182-4D91-BCDF-4C77DD08EF0D}"/>
              </a:ext>
            </a:extLst>
          </p:cNvPr>
          <p:cNvSpPr/>
          <p:nvPr/>
        </p:nvSpPr>
        <p:spPr>
          <a:xfrm>
            <a:off x="3118716" y="3877159"/>
            <a:ext cx="4470804" cy="2681728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8BE6241-0084-D419-A11D-79D060175232}"/>
              </a:ext>
            </a:extLst>
          </p:cNvPr>
          <p:cNvSpPr txBox="1"/>
          <p:nvPr/>
        </p:nvSpPr>
        <p:spPr>
          <a:xfrm>
            <a:off x="462225" y="973888"/>
            <a:ext cx="278145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Bergamo Sviluppo è </a:t>
            </a:r>
            <a:r>
              <a:rPr lang="it-IT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l’Azienda Speciale della Camera di Commercio </a:t>
            </a:r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(lo strumento operativo attraverso cui la C.C.I.A.A. persegue i propri scopi istituzionali a favore dei diversi settori economici) ed inoltre è un </a:t>
            </a:r>
            <a:r>
              <a:rPr lang="it-IT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PARCO SCIENTIFICO</a:t>
            </a:r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, che ha sede presso il </a:t>
            </a:r>
            <a:r>
              <a:rPr lang="it-IT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POINT – Polo per l’Innovazione Tecnologica</a:t>
            </a:r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 in cui trovano sede </a:t>
            </a:r>
            <a:r>
              <a:rPr lang="it-IT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aziende e progetti di ricerca</a:t>
            </a:r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 legati alle diverse tematiche dell’innovazione</a:t>
            </a:r>
          </a:p>
        </p:txBody>
      </p:sp>
      <p:sp>
        <p:nvSpPr>
          <p:cNvPr id="33" name="Connettore 32">
            <a:extLst>
              <a:ext uri="{FF2B5EF4-FFF2-40B4-BE49-F238E27FC236}">
                <a16:creationId xmlns:a16="http://schemas.microsoft.com/office/drawing/2014/main" id="{53C89C34-B603-CA04-DBFA-116B69746406}"/>
              </a:ext>
            </a:extLst>
          </p:cNvPr>
          <p:cNvSpPr/>
          <p:nvPr/>
        </p:nvSpPr>
        <p:spPr>
          <a:xfrm>
            <a:off x="3758802" y="2404089"/>
            <a:ext cx="3150000" cy="3016431"/>
          </a:xfrm>
          <a:prstGeom prst="flowChartConnector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4" name="Connettore 33">
            <a:extLst>
              <a:ext uri="{FF2B5EF4-FFF2-40B4-BE49-F238E27FC236}">
                <a16:creationId xmlns:a16="http://schemas.microsoft.com/office/drawing/2014/main" id="{4F1D6813-B7B3-23B1-BB3A-F6BC37A41E6C}"/>
              </a:ext>
            </a:extLst>
          </p:cNvPr>
          <p:cNvSpPr/>
          <p:nvPr/>
        </p:nvSpPr>
        <p:spPr>
          <a:xfrm>
            <a:off x="7024938" y="2414722"/>
            <a:ext cx="3150000" cy="3016431"/>
          </a:xfrm>
          <a:prstGeom prst="flowChartConnector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657DC700-1F00-0C4D-5152-DDB88915A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3240" y="885592"/>
            <a:ext cx="1771658" cy="646134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:a16="http://schemas.microsoft.com/office/drawing/2014/main" id="{F3C658DA-1A55-EE41-16B0-64B5C3AF2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487" y="5844083"/>
            <a:ext cx="1047558" cy="714804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BF2B6293-7FAF-15BC-126F-886E0F65D4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1994" y="5945167"/>
            <a:ext cx="1130001" cy="716990"/>
          </a:xfrm>
          <a:prstGeom prst="rect">
            <a:avLst/>
          </a:prstGeom>
        </p:spPr>
      </p:pic>
      <p:sp>
        <p:nvSpPr>
          <p:cNvPr id="47" name="Rettangolo 46">
            <a:extLst>
              <a:ext uri="{FF2B5EF4-FFF2-40B4-BE49-F238E27FC236}">
                <a16:creationId xmlns:a16="http://schemas.microsoft.com/office/drawing/2014/main" id="{DB5FABA2-7758-60F2-AF89-1251E0372DF4}"/>
              </a:ext>
            </a:extLst>
          </p:cNvPr>
          <p:cNvSpPr/>
          <p:nvPr/>
        </p:nvSpPr>
        <p:spPr>
          <a:xfrm>
            <a:off x="0" y="0"/>
            <a:ext cx="10940902" cy="51358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79EA67EA-C205-AE77-891B-E306C0FD7E7E}"/>
              </a:ext>
            </a:extLst>
          </p:cNvPr>
          <p:cNvSpPr txBox="1"/>
          <p:nvPr/>
        </p:nvSpPr>
        <p:spPr>
          <a:xfrm>
            <a:off x="323629" y="87656"/>
            <a:ext cx="112029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 BERGAMO SVILUPPO AZIENDA SPECIALE - POLO PER L’INNOVAZIONE TECNOLOGICA</a:t>
            </a:r>
          </a:p>
        </p:txBody>
      </p:sp>
      <p:pic>
        <p:nvPicPr>
          <p:cNvPr id="48" name="Immagine 47">
            <a:extLst>
              <a:ext uri="{FF2B5EF4-FFF2-40B4-BE49-F238E27FC236}">
                <a16:creationId xmlns:a16="http://schemas.microsoft.com/office/drawing/2014/main" id="{F332ACFA-31CE-B71B-295A-69D874E5E1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1267" y="6041292"/>
            <a:ext cx="871944" cy="554875"/>
          </a:xfrm>
          <a:prstGeom prst="rect">
            <a:avLst/>
          </a:prstGeom>
        </p:spPr>
      </p:pic>
      <p:pic>
        <p:nvPicPr>
          <p:cNvPr id="50" name="Immagine 49">
            <a:extLst>
              <a:ext uri="{FF2B5EF4-FFF2-40B4-BE49-F238E27FC236}">
                <a16:creationId xmlns:a16="http://schemas.microsoft.com/office/drawing/2014/main" id="{691B2748-943F-792A-186A-118F876249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26153" y="878656"/>
            <a:ext cx="1520463" cy="684208"/>
          </a:xfrm>
          <a:prstGeom prst="rect">
            <a:avLst/>
          </a:prstGeom>
        </p:spPr>
      </p:pic>
      <p:grpSp>
        <p:nvGrpSpPr>
          <p:cNvPr id="4" name="Gruppo 3">
            <a:extLst>
              <a:ext uri="{FF2B5EF4-FFF2-40B4-BE49-F238E27FC236}">
                <a16:creationId xmlns:a16="http://schemas.microsoft.com/office/drawing/2014/main" id="{8045FE31-12C6-DD9C-AE0D-C006F12776AA}"/>
              </a:ext>
            </a:extLst>
          </p:cNvPr>
          <p:cNvGrpSpPr/>
          <p:nvPr/>
        </p:nvGrpSpPr>
        <p:grpSpPr>
          <a:xfrm>
            <a:off x="10411061" y="2850013"/>
            <a:ext cx="1590675" cy="1779890"/>
            <a:chOff x="3752570" y="627878"/>
            <a:chExt cx="1590675" cy="1779890"/>
          </a:xfrm>
        </p:grpSpPr>
        <p:pic>
          <p:nvPicPr>
            <p:cNvPr id="1026" name="Picture 2" descr="Untitled">
              <a:extLst>
                <a:ext uri="{FF2B5EF4-FFF2-40B4-BE49-F238E27FC236}">
                  <a16:creationId xmlns:a16="http://schemas.microsoft.com/office/drawing/2014/main" id="{5F414E0D-2EA8-AD3B-9B6B-A181405BF8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2570" y="627878"/>
              <a:ext cx="1590674" cy="719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0D716AE-9806-8C59-E536-41D79D230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752571" y="1385843"/>
              <a:ext cx="1590674" cy="646135"/>
            </a:xfrm>
            <a:prstGeom prst="rect">
              <a:avLst/>
            </a:prstGeom>
          </p:spPr>
        </p:pic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FB144944-FD70-7F02-672F-5D82282F0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788125" y="2078005"/>
              <a:ext cx="1531495" cy="329763"/>
            </a:xfrm>
            <a:prstGeom prst="rect">
              <a:avLst/>
            </a:prstGeom>
          </p:spPr>
        </p:pic>
      </p:grpSp>
      <p:pic>
        <p:nvPicPr>
          <p:cNvPr id="5" name="Immagine 4">
            <a:extLst>
              <a:ext uri="{FF2B5EF4-FFF2-40B4-BE49-F238E27FC236}">
                <a16:creationId xmlns:a16="http://schemas.microsoft.com/office/drawing/2014/main" id="{D77D0A6F-BA0B-6F01-AFBD-A633DC3FE0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54800" y="762565"/>
            <a:ext cx="1817392" cy="89820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B0E7D33-ABB8-A9C6-0C56-EA57BDC88A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87492" y="6154124"/>
            <a:ext cx="1639966" cy="32921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59B53E1E-5024-9C12-35B2-11D53B168030}"/>
                  </a:ext>
                </a:extLst>
              </p14:cNvPr>
              <p14:cNvContentPartPr/>
              <p14:nvPr/>
            </p14:nvContentPartPr>
            <p14:xfrm>
              <a:off x="5868996" y="1318379"/>
              <a:ext cx="360" cy="3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59B53E1E-5024-9C12-35B2-11D53B16803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805996" y="1255379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38458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4AB4E5D6-E362-9682-FC76-E62671086852}"/>
              </a:ext>
            </a:extLst>
          </p:cNvPr>
          <p:cNvSpPr/>
          <p:nvPr/>
        </p:nvSpPr>
        <p:spPr>
          <a:xfrm>
            <a:off x="0" y="0"/>
            <a:ext cx="10940902" cy="51358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</a:rPr>
              <a:t>       BERGAMO SVILUPPO UN POLO PER L’INNOVAZIONE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505256E-F924-F8C7-D7FC-0D8CA6BA6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58" y="1039720"/>
            <a:ext cx="11024683" cy="4906154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1130E013-0402-75F4-0BE3-D211BD6F108B}"/>
              </a:ext>
            </a:extLst>
          </p:cNvPr>
          <p:cNvSpPr/>
          <p:nvPr/>
        </p:nvSpPr>
        <p:spPr>
          <a:xfrm>
            <a:off x="8867553" y="5316282"/>
            <a:ext cx="1807535" cy="4818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Elaborazione 1">
            <a:extLst>
              <a:ext uri="{FF2B5EF4-FFF2-40B4-BE49-F238E27FC236}">
                <a16:creationId xmlns:a16="http://schemas.microsoft.com/office/drawing/2014/main" id="{DC600A10-DC9C-243C-9FE3-9E97E37541C6}"/>
              </a:ext>
            </a:extLst>
          </p:cNvPr>
          <p:cNvSpPr/>
          <p:nvPr/>
        </p:nvSpPr>
        <p:spPr>
          <a:xfrm>
            <a:off x="9039807" y="5486400"/>
            <a:ext cx="827207" cy="33188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28EA925-8A3D-7F16-F770-3F2E543A6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387" y="5374195"/>
            <a:ext cx="1636398" cy="331880"/>
          </a:xfrm>
          <a:prstGeom prst="rect">
            <a:avLst/>
          </a:prstGeom>
        </p:spPr>
      </p:pic>
      <p:sp>
        <p:nvSpPr>
          <p:cNvPr id="11" name="Elaborazione 10">
            <a:extLst>
              <a:ext uri="{FF2B5EF4-FFF2-40B4-BE49-F238E27FC236}">
                <a16:creationId xmlns:a16="http://schemas.microsoft.com/office/drawing/2014/main" id="{DA8F8E09-586E-EDD2-EE95-F773B846F58C}"/>
              </a:ext>
            </a:extLst>
          </p:cNvPr>
          <p:cNvSpPr/>
          <p:nvPr/>
        </p:nvSpPr>
        <p:spPr>
          <a:xfrm>
            <a:off x="1063255" y="1082252"/>
            <a:ext cx="3413052" cy="278717"/>
          </a:xfrm>
          <a:prstGeom prst="flowChartProcess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NETWORK</a:t>
            </a:r>
          </a:p>
        </p:txBody>
      </p:sp>
      <p:sp>
        <p:nvSpPr>
          <p:cNvPr id="12" name="Elaborazione 11">
            <a:extLst>
              <a:ext uri="{FF2B5EF4-FFF2-40B4-BE49-F238E27FC236}">
                <a16:creationId xmlns:a16="http://schemas.microsoft.com/office/drawing/2014/main" id="{EDEF2ABD-A9E5-C6CD-B2D7-930A99B542BB}"/>
              </a:ext>
            </a:extLst>
          </p:cNvPr>
          <p:cNvSpPr/>
          <p:nvPr/>
        </p:nvSpPr>
        <p:spPr>
          <a:xfrm>
            <a:off x="562392" y="786810"/>
            <a:ext cx="479597" cy="382772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984973B9-2F45-BC46-6D03-25192DFA2DCF}"/>
              </a:ext>
            </a:extLst>
          </p:cNvPr>
          <p:cNvSpPr/>
          <p:nvPr/>
        </p:nvSpPr>
        <p:spPr>
          <a:xfrm>
            <a:off x="1052622" y="3870252"/>
            <a:ext cx="3413052" cy="27871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ACCREDITAMENTI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35EC8633-8DF3-6EC0-E0C3-88F9E80F6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130" y="1059836"/>
            <a:ext cx="3432345" cy="29873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899880D-68C4-CDE7-792F-083B62B1CBBE}"/>
              </a:ext>
            </a:extLst>
          </p:cNvPr>
          <p:cNvSpPr txBox="1"/>
          <p:nvPr/>
        </p:nvSpPr>
        <p:spPr>
          <a:xfrm>
            <a:off x="7091130" y="1040852"/>
            <a:ext cx="3432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STRUTTURE SPECIALISTICHE</a:t>
            </a:r>
          </a:p>
        </p:txBody>
      </p:sp>
    </p:spTree>
    <p:extLst>
      <p:ext uri="{BB962C8B-B14F-4D97-AF65-F5344CB8AC3E}">
        <p14:creationId xmlns:p14="http://schemas.microsoft.com/office/powerpoint/2010/main" val="37520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4CEA557A-DE1E-87CB-07CB-59EAFDBD392A}"/>
              </a:ext>
            </a:extLst>
          </p:cNvPr>
          <p:cNvSpPr/>
          <p:nvPr/>
        </p:nvSpPr>
        <p:spPr>
          <a:xfrm>
            <a:off x="0" y="0"/>
            <a:ext cx="10840065" cy="51358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GLI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ACCREDITAMENTI DI BERGAMO  SVILUPPO</a:t>
            </a:r>
            <a:endParaRPr lang="it-IT" dirty="0"/>
          </a:p>
        </p:txBody>
      </p:sp>
      <p:pic>
        <p:nvPicPr>
          <p:cNvPr id="10" name="Segnaposto contenuto 3">
            <a:extLst>
              <a:ext uri="{FF2B5EF4-FFF2-40B4-BE49-F238E27FC236}">
                <a16:creationId xmlns:a16="http://schemas.microsoft.com/office/drawing/2014/main" id="{F9BFC154-A75F-9C31-1927-FC7D1578E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65" y="667476"/>
            <a:ext cx="2961565" cy="542418"/>
          </a:xfr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67E8D92-A87D-97B4-E0D5-562F9B1C9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107" y="518024"/>
            <a:ext cx="2725148" cy="84132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90DCA1F-6ABB-65A6-E820-C27D9DE430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0954" y="3394470"/>
            <a:ext cx="1184807" cy="877899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C58F2362-8E60-F00B-1DE0-DDC16904DB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4071" y="3149513"/>
            <a:ext cx="573767" cy="573767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B4734D9-1F99-6A84-48AE-37FE144A4AEF}"/>
              </a:ext>
            </a:extLst>
          </p:cNvPr>
          <p:cNvSpPr txBox="1"/>
          <p:nvPr/>
        </p:nvSpPr>
        <p:spPr>
          <a:xfrm>
            <a:off x="7726673" y="3561714"/>
            <a:ext cx="167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</a:pPr>
            <a:r>
              <a:rPr lang="it-IT" sz="1400" dirty="0">
                <a:solidFill>
                  <a:schemeClr val="dk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Membro rete italiana </a:t>
            </a:r>
            <a:r>
              <a:rPr lang="it-IT" sz="1400" b="1" dirty="0">
                <a:solidFill>
                  <a:schemeClr val="accent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PATLIB2.0</a:t>
            </a:r>
            <a:endParaRPr lang="it-IT" sz="1400" b="1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DBC3026C-A6B6-AABF-F53C-D9ABCB899D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3107" y="2218424"/>
            <a:ext cx="1627773" cy="951058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732D5C2-84C9-C22F-9634-E5D2DAE0FA56}"/>
              </a:ext>
            </a:extLst>
          </p:cNvPr>
          <p:cNvSpPr txBox="1"/>
          <p:nvPr/>
        </p:nvSpPr>
        <p:spPr>
          <a:xfrm>
            <a:off x="7691967" y="2432343"/>
            <a:ext cx="25810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Centro Accreditato </a:t>
            </a:r>
            <a:r>
              <a:rPr kumimoji="0" lang="it-IT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QuESTIO</a:t>
            </a: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CRTT Regione Lombardia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668FF45E-76B7-7B49-A128-C387966FED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4986" y="1415287"/>
            <a:ext cx="1495894" cy="670106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8429463-E812-734A-B4C1-CD7DF31EFB31}"/>
              </a:ext>
            </a:extLst>
          </p:cNvPr>
          <p:cNvSpPr txBox="1"/>
          <p:nvPr/>
        </p:nvSpPr>
        <p:spPr>
          <a:xfrm>
            <a:off x="7723866" y="1455042"/>
            <a:ext cx="26757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</a:pPr>
            <a:r>
              <a:rPr lang="it-IT" sz="1400" dirty="0">
                <a:solidFill>
                  <a:schemeClr val="dk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Socio fondatore cluster tecnologie per le </a:t>
            </a:r>
            <a:r>
              <a:rPr lang="it-IT" sz="1400" b="1" dirty="0">
                <a:solidFill>
                  <a:schemeClr val="accent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Smart 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</a:pPr>
            <a:r>
              <a:rPr lang="it-IT" sz="1400" b="1" dirty="0">
                <a:solidFill>
                  <a:schemeClr val="accent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Cities &amp; Communities</a:t>
            </a:r>
            <a:endParaRPr lang="it-IT" sz="1400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3CD828F9-D96B-DF20-DCD5-0AD7A570B1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9410" y="1426899"/>
            <a:ext cx="1969179" cy="603556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9AF7829-4626-42A2-581A-1802970B86A7}"/>
              </a:ext>
            </a:extLst>
          </p:cNvPr>
          <p:cNvSpPr txBox="1"/>
          <p:nvPr/>
        </p:nvSpPr>
        <p:spPr>
          <a:xfrm>
            <a:off x="451028" y="1449214"/>
            <a:ext cx="29615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Socio di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InnovUp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, nata dalla fusione di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Italia Startup 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e </a:t>
            </a:r>
            <a:r>
              <a:rPr kumimoji="0" 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Apsti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haroni" panose="02010803020104030203" pitchFamily="2" charset="-79"/>
              <a:ea typeface="Century Gothic"/>
              <a:cs typeface="Aharoni" panose="02010803020104030203" pitchFamily="2" charset="-79"/>
              <a:sym typeface="Century Gothic"/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CB788638-8753-8968-1D3B-6BFA895DF3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3153" y="2272062"/>
            <a:ext cx="1070700" cy="996574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679FADEC-1248-FE03-3EC3-E6BE26A9E0AE}"/>
              </a:ext>
            </a:extLst>
          </p:cNvPr>
          <p:cNvSpPr txBox="1"/>
          <p:nvPr/>
        </p:nvSpPr>
        <p:spPr>
          <a:xfrm>
            <a:off x="440402" y="2247460"/>
            <a:ext cx="296156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</a:pPr>
            <a:r>
              <a:rPr lang="it-IT" sz="1400" dirty="0">
                <a:solidFill>
                  <a:schemeClr val="dk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Operatore accreditato ai servizi al lavoro, in grado di gestire il programma</a:t>
            </a:r>
            <a:r>
              <a:rPr lang="it-IT" sz="1400" dirty="0">
                <a:solidFill>
                  <a:srgbClr val="006600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 </a:t>
            </a:r>
            <a:r>
              <a:rPr lang="it-IT" sz="1400" b="1" dirty="0">
                <a:solidFill>
                  <a:schemeClr val="accent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Garanzia Giovani  Autoimpiego e autoimprenditorialità</a:t>
            </a:r>
          </a:p>
        </p:txBody>
      </p:sp>
      <p:pic>
        <p:nvPicPr>
          <p:cNvPr id="29" name="Immagine 28">
            <a:extLst>
              <a:ext uri="{FF2B5EF4-FFF2-40B4-BE49-F238E27FC236}">
                <a16:creationId xmlns:a16="http://schemas.microsoft.com/office/drawing/2014/main" id="{F4218E4A-74E1-04E3-265E-5DE332BF70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42506" y="3394469"/>
            <a:ext cx="2353260" cy="877900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19FB1D2-66DE-0965-BE7B-754F4D58B127}"/>
              </a:ext>
            </a:extLst>
          </p:cNvPr>
          <p:cNvSpPr txBox="1"/>
          <p:nvPr/>
        </p:nvSpPr>
        <p:spPr>
          <a:xfrm>
            <a:off x="1215299" y="3595853"/>
            <a:ext cx="218393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</a:pPr>
            <a:r>
              <a:rPr lang="en-US" sz="1400" dirty="0">
                <a:solidFill>
                  <a:schemeClr val="dk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International Association of Science Parks</a:t>
            </a:r>
            <a:endParaRPr lang="en-US" sz="1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2" name="Immagine 31">
            <a:extLst>
              <a:ext uri="{FF2B5EF4-FFF2-40B4-BE49-F238E27FC236}">
                <a16:creationId xmlns:a16="http://schemas.microsoft.com/office/drawing/2014/main" id="{46179C16-65AF-55A3-EEF5-68E1AC5E7EC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22040" y="4455866"/>
            <a:ext cx="1566878" cy="794904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46A4E5EA-7682-518C-D3A6-7EBAC8D5FB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97876" y="4455866"/>
            <a:ext cx="923212" cy="957154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D34F5BE3-62D8-9E91-FF2C-A7CA239601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90533" y="5631235"/>
            <a:ext cx="2179926" cy="671563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DEC8B083-F681-87FE-6134-0ED8CE21A34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20659" y="5399010"/>
            <a:ext cx="2311567" cy="1136015"/>
          </a:xfrm>
          <a:prstGeom prst="rect">
            <a:avLst/>
          </a:prstGeom>
        </p:spPr>
      </p:pic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DCB1253A-C7D2-5446-52C9-872DADC4B2E0}"/>
              </a:ext>
            </a:extLst>
          </p:cNvPr>
          <p:cNvSpPr txBox="1"/>
          <p:nvPr/>
        </p:nvSpPr>
        <p:spPr>
          <a:xfrm>
            <a:off x="684953" y="4513359"/>
            <a:ext cx="269376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</a:pPr>
            <a:r>
              <a:rPr lang="it-IT" sz="1400" dirty="0">
                <a:solidFill>
                  <a:schemeClr val="dk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Socio Cluster Tecnologie Nazionale </a:t>
            </a:r>
            <a:r>
              <a:rPr lang="it-IT" sz="1400" b="1" dirty="0">
                <a:solidFill>
                  <a:schemeClr val="accent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Fabbrica Intelligente</a:t>
            </a:r>
            <a:endParaRPr lang="it-IT" sz="1400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649AD8EB-7D07-D35B-48FE-FD9C595D9560}"/>
              </a:ext>
            </a:extLst>
          </p:cNvPr>
          <p:cNvSpPr txBox="1"/>
          <p:nvPr/>
        </p:nvSpPr>
        <p:spPr>
          <a:xfrm>
            <a:off x="7723866" y="4591402"/>
            <a:ext cx="32597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</a:pPr>
            <a:r>
              <a:rPr lang="it-IT" sz="1400" b="1" dirty="0">
                <a:solidFill>
                  <a:schemeClr val="accent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Socio Associazione Fabbrica Intelligente Lombardia</a:t>
            </a:r>
            <a:endParaRPr lang="it-IT" sz="1400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62CF72F6-1D06-BC84-A89F-349C07321D26}"/>
              </a:ext>
            </a:extLst>
          </p:cNvPr>
          <p:cNvSpPr txBox="1"/>
          <p:nvPr/>
        </p:nvSpPr>
        <p:spPr>
          <a:xfrm>
            <a:off x="811232" y="5609707"/>
            <a:ext cx="244120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</a:pPr>
            <a:r>
              <a:rPr lang="it-IT" sz="1400" dirty="0">
                <a:solidFill>
                  <a:schemeClr val="dk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Dal </a:t>
            </a:r>
            <a:r>
              <a:rPr lang="it-IT" dirty="0">
                <a:solidFill>
                  <a:schemeClr val="dk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2019</a:t>
            </a:r>
            <a:r>
              <a:rPr lang="it-IT" sz="1400" dirty="0">
                <a:solidFill>
                  <a:schemeClr val="dk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 il PID di Bergamo Sviluppo è accreditato nella rete dei </a:t>
            </a:r>
            <a:r>
              <a:rPr lang="it-IT" sz="1400" b="1" dirty="0">
                <a:solidFill>
                  <a:schemeClr val="accent1"/>
                </a:solidFill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DIH europei</a:t>
            </a:r>
            <a:endParaRPr lang="it-IT" sz="1400" b="1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83D3D839-2B0A-F556-F07C-CA2F4D0A5DD5}"/>
              </a:ext>
            </a:extLst>
          </p:cNvPr>
          <p:cNvSpPr txBox="1"/>
          <p:nvPr/>
        </p:nvSpPr>
        <p:spPr>
          <a:xfrm>
            <a:off x="8058257" y="5712286"/>
            <a:ext cx="54785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</a:pPr>
            <a:r>
              <a:rPr lang="it-IT" sz="1400" b="1" dirty="0">
                <a:latin typeface="Aharoni" panose="02010803020104030203" pitchFamily="2" charset="-79"/>
                <a:ea typeface="Century Gothic"/>
                <a:cs typeface="Aharoni" panose="02010803020104030203" pitchFamily="2" charset="-79"/>
                <a:sym typeface="Century Gothic"/>
              </a:rPr>
              <a:t>Certificazione 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rgbClr val="008080"/>
              </a:buClr>
              <a:buSzPts val="1700"/>
            </a:pPr>
            <a:r>
              <a:rPr lang="it-IT" sz="1400" b="1" dirty="0">
                <a:latin typeface="Aharoni" panose="02010803020104030203" pitchFamily="2" charset="-79"/>
                <a:cs typeface="Aharoni" panose="02010803020104030203" pitchFamily="2" charset="-79"/>
                <a:sym typeface="Century Gothic"/>
              </a:rPr>
              <a:t>Qualità</a:t>
            </a:r>
            <a:endParaRPr lang="it-IT" sz="1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07798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4F2AAE1C-E72C-22FC-BD9D-02AC826828FD}"/>
              </a:ext>
            </a:extLst>
          </p:cNvPr>
          <p:cNvGrpSpPr/>
          <p:nvPr/>
        </p:nvGrpSpPr>
        <p:grpSpPr>
          <a:xfrm>
            <a:off x="438792" y="1022436"/>
            <a:ext cx="3327992" cy="1886262"/>
            <a:chOff x="1010093" y="1041988"/>
            <a:chExt cx="2945219" cy="1669312"/>
          </a:xfrm>
        </p:grpSpPr>
        <p:sp>
          <p:nvSpPr>
            <p:cNvPr id="5" name="Rettangolo con due angoli in diagonale arrotondati 4">
              <a:extLst>
                <a:ext uri="{FF2B5EF4-FFF2-40B4-BE49-F238E27FC236}">
                  <a16:creationId xmlns:a16="http://schemas.microsoft.com/office/drawing/2014/main" id="{A4283673-1C38-5E75-8E76-73F14A8D1DE3}"/>
                </a:ext>
              </a:extLst>
            </p:cNvPr>
            <p:cNvSpPr/>
            <p:nvPr/>
          </p:nvSpPr>
          <p:spPr>
            <a:xfrm>
              <a:off x="1010093" y="1041988"/>
              <a:ext cx="2945219" cy="1669312"/>
            </a:xfrm>
            <a:prstGeom prst="round2DiagRect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C63D91D1-0C4A-CC44-5975-92997B82DC30}"/>
                </a:ext>
              </a:extLst>
            </p:cNvPr>
            <p:cNvSpPr txBox="1"/>
            <p:nvPr/>
          </p:nvSpPr>
          <p:spPr>
            <a:xfrm>
              <a:off x="1073864" y="1104273"/>
              <a:ext cx="2817677" cy="1607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>
                  <a:solidFill>
                    <a:schemeClr val="bg1"/>
                  </a:solidFill>
                  <a:latin typeface="Aharoni" panose="02010803020104030203" pitchFamily="2" charset="-79"/>
                  <a:ea typeface="Segoe UI Black" panose="020B0A02040204020203" pitchFamily="34" charset="0"/>
                  <a:cs typeface="Aharoni" panose="02010803020104030203" pitchFamily="2" charset="-79"/>
                </a:rPr>
                <a:t>PUNTO NUOVA IMPRESA</a:t>
              </a:r>
            </a:p>
            <a:p>
              <a:pPr algn="ctr"/>
              <a:r>
                <a:rPr lang="it-IT" sz="1600" dirty="0">
                  <a:solidFill>
                    <a:srgbClr val="002060"/>
                  </a:solidFill>
                  <a:latin typeface="Aharoni" panose="02010803020104030203" pitchFamily="2" charset="-79"/>
                  <a:ea typeface="Segoe UI Black" panose="020B0A02040204020203" pitchFamily="34" charset="0"/>
                  <a:cs typeface="Aharoni" panose="02010803020104030203" pitchFamily="2" charset="-79"/>
                </a:rPr>
                <a:t>Fornisce informazioni e orientamento a tutti coloro che desiderano "mettersi in proprio" avviando un lavoro autonomo o un'attività d'impresa</a:t>
              </a:r>
            </a:p>
          </p:txBody>
        </p: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C864A9F5-987B-BBBD-6B17-F65E0AE5AAEF}"/>
              </a:ext>
            </a:extLst>
          </p:cNvPr>
          <p:cNvGrpSpPr/>
          <p:nvPr/>
        </p:nvGrpSpPr>
        <p:grpSpPr>
          <a:xfrm>
            <a:off x="8037090" y="1002665"/>
            <a:ext cx="3309471" cy="1925803"/>
            <a:chOff x="7863278" y="969042"/>
            <a:chExt cx="3309471" cy="1925803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1D332DB1-65AA-09FA-5569-6C219616B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63278" y="969042"/>
              <a:ext cx="3309471" cy="1886262"/>
            </a:xfrm>
            <a:prstGeom prst="rect">
              <a:avLst/>
            </a:prstGeom>
          </p:spPr>
        </p:pic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D41F5F43-C282-2A06-1BF8-44E88D7159DF}"/>
                </a:ext>
              </a:extLst>
            </p:cNvPr>
            <p:cNvSpPr txBox="1"/>
            <p:nvPr/>
          </p:nvSpPr>
          <p:spPr>
            <a:xfrm>
              <a:off x="7934298" y="1078963"/>
              <a:ext cx="3211033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haroni" panose="02010803020104030203" pitchFamily="2" charset="-79"/>
                  <a:ea typeface="Segoe UI Black" panose="020B0A02040204020203" pitchFamily="34" charset="0"/>
                  <a:cs typeface="Aharoni" panose="02010803020104030203" pitchFamily="2" charset="-79"/>
                </a:rPr>
                <a:t>SNI-SERVIZIO NUOVE IMPRESE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haroni" panose="02010803020104030203" pitchFamily="2" charset="-79"/>
                  <a:ea typeface="Segoe UI Black" panose="020B0A02040204020203" pitchFamily="34" charset="0"/>
                  <a:cs typeface="Aharoni" panose="02010803020104030203" pitchFamily="2" charset="-79"/>
                </a:rPr>
                <a:t>Piattaforma delle Camere di commercio italiane che offre informazioni, news, materiali, test di orientamento, colloqui di orientamento e attività di formazione</a:t>
              </a:r>
            </a:p>
          </p:txBody>
        </p:sp>
      </p:grpSp>
      <p:pic>
        <p:nvPicPr>
          <p:cNvPr id="11" name="Immagine 10">
            <a:extLst>
              <a:ext uri="{FF2B5EF4-FFF2-40B4-BE49-F238E27FC236}">
                <a16:creationId xmlns:a16="http://schemas.microsoft.com/office/drawing/2014/main" id="{787468B0-9F42-95EB-71AB-6D2DA3DDD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090" y="4112720"/>
            <a:ext cx="3532615" cy="1886262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235B5D8-FD8B-B31C-AB29-510D1C156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412" y="2746096"/>
            <a:ext cx="2631549" cy="1600438"/>
          </a:xfrm>
          <a:prstGeom prst="rect">
            <a:avLst/>
          </a:prstGeom>
        </p:spPr>
      </p:pic>
      <p:grpSp>
        <p:nvGrpSpPr>
          <p:cNvPr id="4" name="Gruppo 3">
            <a:extLst>
              <a:ext uri="{FF2B5EF4-FFF2-40B4-BE49-F238E27FC236}">
                <a16:creationId xmlns:a16="http://schemas.microsoft.com/office/drawing/2014/main" id="{18E1BD84-63CD-BB65-6433-FCE93721F438}"/>
              </a:ext>
            </a:extLst>
          </p:cNvPr>
          <p:cNvGrpSpPr/>
          <p:nvPr/>
        </p:nvGrpSpPr>
        <p:grpSpPr>
          <a:xfrm>
            <a:off x="312064" y="4061644"/>
            <a:ext cx="3506652" cy="1997882"/>
            <a:chOff x="907124" y="4329416"/>
            <a:chExt cx="2978160" cy="1696779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FCFA23BE-643F-A584-35A3-CE6C95D50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2371" y="4329416"/>
              <a:ext cx="2962913" cy="1688738"/>
            </a:xfrm>
            <a:prstGeom prst="rect">
              <a:avLst/>
            </a:prstGeom>
          </p:spPr>
        </p:pic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34A7BC44-1DD9-2D11-E72E-64D360A9F487}"/>
                </a:ext>
              </a:extLst>
            </p:cNvPr>
            <p:cNvSpPr txBox="1"/>
            <p:nvPr/>
          </p:nvSpPr>
          <p:spPr>
            <a:xfrm>
              <a:off x="907124" y="4425757"/>
              <a:ext cx="2962913" cy="16004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6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PROGETTO LOGICA</a:t>
              </a:r>
            </a:p>
            <a:p>
              <a:pPr algn="ctr"/>
              <a:r>
                <a:rPr lang="it-IT" sz="1600" dirty="0">
                  <a:latin typeface="Aharoni" panose="02010803020104030203" pitchFamily="2" charset="-79"/>
                  <a:cs typeface="Aharoni" panose="02010803020104030203" pitchFamily="2" charset="-79"/>
                </a:rPr>
                <a:t>Supporta gli aspiranti e neo-imprenditori nelle varie fasi di startup, mettendo a disposizione servizi e attività di orientamento, formazione e assistenza individuale</a:t>
              </a:r>
            </a:p>
          </p:txBody>
        </p:sp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613D144-1CF3-A087-71B7-F63A678840ED}"/>
              </a:ext>
            </a:extLst>
          </p:cNvPr>
          <p:cNvSpPr txBox="1"/>
          <p:nvPr/>
        </p:nvSpPr>
        <p:spPr>
          <a:xfrm>
            <a:off x="8187488" y="4184549"/>
            <a:ext cx="330947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INCUBATORE D’IMPRESA</a:t>
            </a:r>
          </a:p>
          <a:p>
            <a:pPr algn="ctr"/>
            <a:r>
              <a:rPr lang="it-IT" sz="1600" dirty="0">
                <a:latin typeface="Aharoni" panose="02010803020104030203" pitchFamily="2" charset="-79"/>
                <a:cs typeface="Aharoni" panose="02010803020104030203" pitchFamily="2" charset="-79"/>
              </a:rPr>
              <a:t>Progetto che offre, ad aspiranti imprenditori e startup già attive, spazi, accompagnamento, formazione e consulenza </a:t>
            </a:r>
          </a:p>
          <a:p>
            <a:pPr algn="ctr"/>
            <a:r>
              <a:rPr lang="it-IT" sz="1600" dirty="0">
                <a:latin typeface="Aharoni" panose="02010803020104030203" pitchFamily="2" charset="-79"/>
                <a:cs typeface="Aharoni" panose="02010803020104030203" pitchFamily="2" charset="-79"/>
              </a:rPr>
              <a:t>per trasformare l’idea in impresa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7AAAE8B2-0BFF-F7CE-6D59-3E8111282F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5427" y="1408973"/>
            <a:ext cx="1521681" cy="854419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7903A905-39AD-1CE9-003E-9F8F343624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2529" y="1692594"/>
            <a:ext cx="2162502" cy="542591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A5B6FA2A-ED13-646F-4B8E-8AAEAE7FA9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9380" y="4622859"/>
            <a:ext cx="1560383" cy="110185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013DBC5D-F396-006D-0A6A-97D1AECE16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4308" y="4788888"/>
            <a:ext cx="2039117" cy="753035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12DE3427-FEFD-30D7-0511-B21BABF477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276"/>
            <a:ext cx="10909005" cy="530398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575EBC2E-A6E2-8F31-DA46-CBC89875E548}"/>
              </a:ext>
            </a:extLst>
          </p:cNvPr>
          <p:cNvSpPr txBox="1"/>
          <p:nvPr/>
        </p:nvSpPr>
        <p:spPr>
          <a:xfrm>
            <a:off x="0" y="76366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IL SUPPORTO DI BERGAMO SVILUPPO PER LO STARTUP D’IMPRESA</a:t>
            </a:r>
          </a:p>
        </p:txBody>
      </p:sp>
    </p:spTree>
    <p:extLst>
      <p:ext uri="{BB962C8B-B14F-4D97-AF65-F5344CB8AC3E}">
        <p14:creationId xmlns:p14="http://schemas.microsoft.com/office/powerpoint/2010/main" val="1577215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F44759AB-B350-B5B7-B0DE-DB3E90079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530398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DA1CC7E-D424-2DD1-B5EE-B66085D02C83}"/>
              </a:ext>
            </a:extLst>
          </p:cNvPr>
          <p:cNvSpPr txBox="1"/>
          <p:nvPr/>
        </p:nvSpPr>
        <p:spPr>
          <a:xfrm>
            <a:off x="0" y="30871"/>
            <a:ext cx="12191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INCUBATORE D’IMPRESA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AAD0C51-FF40-4730-A6CD-F64F3CEB4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798" y="567120"/>
            <a:ext cx="3464404" cy="1289204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9392335-8363-C157-A1D8-DDB829B88A8C}"/>
              </a:ext>
            </a:extLst>
          </p:cNvPr>
          <p:cNvSpPr txBox="1"/>
          <p:nvPr/>
        </p:nvSpPr>
        <p:spPr>
          <a:xfrm>
            <a:off x="441063" y="4290332"/>
            <a:ext cx="9359253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Progetto finanziato dalla Camera di Commercio che dal </a:t>
            </a:r>
            <a:r>
              <a:rPr lang="it-IT" sz="28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2001</a:t>
            </a:r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 mette a disposizione spazi attrezzati uso ufficio e un sistema di servizi per supportare la realizzazione e lo sviluppo dell’idea imprenditoriale. L’Incubatore d’Impresa prevede due  sezioni, una per il terziario e una per il manifatturiero. </a:t>
            </a: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64AACE7B-D0E8-1764-D1F1-A12387044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5612" y="2043634"/>
            <a:ext cx="2511680" cy="1884784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B611D8E1-358D-94C2-9440-1FD328DBCD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720" y="2042376"/>
            <a:ext cx="2509603" cy="1884784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74F719D7-2B4E-263D-94FE-DACA2D1889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0791" y="2056444"/>
            <a:ext cx="2516498" cy="1884784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97F77F71-C020-2CD2-9C29-FD67DB336D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975" y="2021263"/>
            <a:ext cx="2511679" cy="191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69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4EA6AC4F-3D63-F0E4-DD78-ECB784492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857917" cy="53039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817F597-9940-14C6-1987-1777EF1A4710}"/>
              </a:ext>
            </a:extLst>
          </p:cNvPr>
          <p:cNvSpPr txBox="1"/>
          <p:nvPr/>
        </p:nvSpPr>
        <p:spPr>
          <a:xfrm>
            <a:off x="0" y="80533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 SERVIZI PER I PARTECIPANTI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9BF0F4D-2851-3F1C-FB6D-0B9B0E5985E4}"/>
              </a:ext>
            </a:extLst>
          </p:cNvPr>
          <p:cNvSpPr txBox="1"/>
          <p:nvPr/>
        </p:nvSpPr>
        <p:spPr>
          <a:xfrm>
            <a:off x="831740" y="1594637"/>
            <a:ext cx="6103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SPAZI e LOGISTICA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70EB835-34A0-7E70-AD75-1ADCDD33B973}"/>
              </a:ext>
            </a:extLst>
          </p:cNvPr>
          <p:cNvSpPr txBox="1"/>
          <p:nvPr/>
        </p:nvSpPr>
        <p:spPr>
          <a:xfrm>
            <a:off x="5078083" y="708595"/>
            <a:ext cx="6103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ORIENTAMENTO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1ECC85F-BE47-8D34-9DD5-01A5B68D0EB6}"/>
              </a:ext>
            </a:extLst>
          </p:cNvPr>
          <p:cNvSpPr txBox="1"/>
          <p:nvPr/>
        </p:nvSpPr>
        <p:spPr>
          <a:xfrm>
            <a:off x="8647809" y="1419801"/>
            <a:ext cx="6103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FIERE e NETWORKING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6D38CFE-C0A4-EDBA-8754-4FFE4359094D}"/>
              </a:ext>
            </a:extLst>
          </p:cNvPr>
          <p:cNvSpPr txBox="1"/>
          <p:nvPr/>
        </p:nvSpPr>
        <p:spPr>
          <a:xfrm>
            <a:off x="601772" y="5253616"/>
            <a:ext cx="74321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SERVIZI E ATTIVITA’ DI BGS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7A9CF93-50A6-81D9-7B08-BD84DBD4C19A}"/>
              </a:ext>
            </a:extLst>
          </p:cNvPr>
          <p:cNvSpPr txBox="1"/>
          <p:nvPr/>
        </p:nvSpPr>
        <p:spPr>
          <a:xfrm>
            <a:off x="4237960" y="6039213"/>
            <a:ext cx="37160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CONSULENZE PERSONALIZZATE E MENTORING   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2A053520-298B-3319-F088-9A45CD42C4D1}"/>
              </a:ext>
            </a:extLst>
          </p:cNvPr>
          <p:cNvSpPr txBox="1"/>
          <p:nvPr/>
        </p:nvSpPr>
        <p:spPr>
          <a:xfrm>
            <a:off x="8964922" y="5306775"/>
            <a:ext cx="74321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Aharoni" panose="02010803020104030203" pitchFamily="2" charset="-79"/>
                <a:cs typeface="Aharoni" panose="02010803020104030203" pitchFamily="2" charset="-79"/>
              </a:rPr>
              <a:t>FORMAZIONE</a:t>
            </a:r>
          </a:p>
        </p:txBody>
      </p:sp>
      <p:sp>
        <p:nvSpPr>
          <p:cNvPr id="25" name="Freccia in su 24">
            <a:extLst>
              <a:ext uri="{FF2B5EF4-FFF2-40B4-BE49-F238E27FC236}">
                <a16:creationId xmlns:a16="http://schemas.microsoft.com/office/drawing/2014/main" id="{52CED28A-9CF9-FF82-B09A-B29FE6A04225}"/>
              </a:ext>
            </a:extLst>
          </p:cNvPr>
          <p:cNvSpPr/>
          <p:nvPr/>
        </p:nvSpPr>
        <p:spPr>
          <a:xfrm rot="18170202">
            <a:off x="3314005" y="1722535"/>
            <a:ext cx="829339" cy="829339"/>
          </a:xfrm>
          <a:prstGeom prst="up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Freccia in su 25">
            <a:extLst>
              <a:ext uri="{FF2B5EF4-FFF2-40B4-BE49-F238E27FC236}">
                <a16:creationId xmlns:a16="http://schemas.microsoft.com/office/drawing/2014/main" id="{B3A44A27-83AD-1568-D7B9-DFC932509AA1}"/>
              </a:ext>
            </a:extLst>
          </p:cNvPr>
          <p:cNvSpPr/>
          <p:nvPr/>
        </p:nvSpPr>
        <p:spPr>
          <a:xfrm>
            <a:off x="5702595" y="1037477"/>
            <a:ext cx="829339" cy="751192"/>
          </a:xfrm>
          <a:prstGeom prst="up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Freccia in su 26">
            <a:extLst>
              <a:ext uri="{FF2B5EF4-FFF2-40B4-BE49-F238E27FC236}">
                <a16:creationId xmlns:a16="http://schemas.microsoft.com/office/drawing/2014/main" id="{0BFCDDCE-BC0A-39D3-D361-59360C9D5068}"/>
              </a:ext>
            </a:extLst>
          </p:cNvPr>
          <p:cNvSpPr/>
          <p:nvPr/>
        </p:nvSpPr>
        <p:spPr>
          <a:xfrm rot="3005912">
            <a:off x="7857508" y="1670049"/>
            <a:ext cx="913417" cy="747625"/>
          </a:xfrm>
          <a:prstGeom prst="up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Freccia in su 27">
            <a:extLst>
              <a:ext uri="{FF2B5EF4-FFF2-40B4-BE49-F238E27FC236}">
                <a16:creationId xmlns:a16="http://schemas.microsoft.com/office/drawing/2014/main" id="{675B5D4B-DFE9-2BD5-F175-36C49E96CC32}"/>
              </a:ext>
            </a:extLst>
          </p:cNvPr>
          <p:cNvSpPr/>
          <p:nvPr/>
        </p:nvSpPr>
        <p:spPr>
          <a:xfrm rot="10800000">
            <a:off x="5638798" y="5405509"/>
            <a:ext cx="935665" cy="563526"/>
          </a:xfrm>
          <a:prstGeom prst="up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Freccia in su 28">
            <a:extLst>
              <a:ext uri="{FF2B5EF4-FFF2-40B4-BE49-F238E27FC236}">
                <a16:creationId xmlns:a16="http://schemas.microsoft.com/office/drawing/2014/main" id="{2F93EC0A-2A2A-897B-B9FA-2D9F783B15AC}"/>
              </a:ext>
            </a:extLst>
          </p:cNvPr>
          <p:cNvSpPr/>
          <p:nvPr/>
        </p:nvSpPr>
        <p:spPr>
          <a:xfrm rot="7585191">
            <a:off x="7873180" y="4576968"/>
            <a:ext cx="837069" cy="738491"/>
          </a:xfrm>
          <a:prstGeom prst="up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Freccia in su 29">
            <a:extLst>
              <a:ext uri="{FF2B5EF4-FFF2-40B4-BE49-F238E27FC236}">
                <a16:creationId xmlns:a16="http://schemas.microsoft.com/office/drawing/2014/main" id="{7E8635FB-4B4F-B914-F16A-533C92F35A25}"/>
              </a:ext>
            </a:extLst>
          </p:cNvPr>
          <p:cNvSpPr/>
          <p:nvPr/>
        </p:nvSpPr>
        <p:spPr>
          <a:xfrm rot="13693746">
            <a:off x="3544520" y="4537580"/>
            <a:ext cx="821074" cy="744975"/>
          </a:xfrm>
          <a:prstGeom prst="up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2" name="Oggetto 1">
            <a:extLst>
              <a:ext uri="{FF2B5EF4-FFF2-40B4-BE49-F238E27FC236}">
                <a16:creationId xmlns:a16="http://schemas.microsoft.com/office/drawing/2014/main" id="{4E749CEF-724E-7F03-77CA-2411D1D672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17221"/>
              </p:ext>
            </p:extLst>
          </p:nvPr>
        </p:nvGraphicFramePr>
        <p:xfrm>
          <a:off x="4388820" y="1831894"/>
          <a:ext cx="3469342" cy="3469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667334" imgH="5667133" progId="Acrobat.Document.2020">
                  <p:embed/>
                </p:oleObj>
              </mc:Choice>
              <mc:Fallback>
                <p:oleObj name="Acrobat Document" r:id="rId3" imgW="5667334" imgH="5667133" progId="Acrobat.Document.20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88820" y="1831894"/>
                        <a:ext cx="3469342" cy="34693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313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6FFCAD5-EA8C-B838-321D-6420AD262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AutoShape 2" descr="Uomo binocolo Foto Stock, Uomo binocolo Immagini | Depositphotos">
            <a:extLst>
              <a:ext uri="{FF2B5EF4-FFF2-40B4-BE49-F238E27FC236}">
                <a16:creationId xmlns:a16="http://schemas.microsoft.com/office/drawing/2014/main" id="{704E9A81-76F5-561E-96E4-5454D0CFFF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9726"/>
            <a:ext cx="4221126" cy="422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B280F2C-F330-46DB-B233-989B5FF64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833" y="3796130"/>
            <a:ext cx="5579660" cy="291869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3FC9117-C43F-0FAB-5011-F82B7FBE9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835" y="666347"/>
            <a:ext cx="3346994" cy="297510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0A722AA3-F2B6-AA27-799C-7B32E0CFA9BF}"/>
              </a:ext>
            </a:extLst>
          </p:cNvPr>
          <p:cNvSpPr txBox="1"/>
          <p:nvPr/>
        </p:nvSpPr>
        <p:spPr>
          <a:xfrm>
            <a:off x="146233" y="1206066"/>
            <a:ext cx="667149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Impresa, nata nel </a:t>
            </a:r>
            <a:r>
              <a:rPr lang="it-IT" sz="32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2018</a:t>
            </a:r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, specializzata nello sviluppo di algoritmi di intelligenza artificiale e software personalizzati, Machine Learning e Computer Vision.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C454517-4B4F-025F-F77A-FDD50C76436D}"/>
              </a:ext>
            </a:extLst>
          </p:cNvPr>
          <p:cNvSpPr txBox="1"/>
          <p:nvPr/>
        </p:nvSpPr>
        <p:spPr>
          <a:xfrm>
            <a:off x="146233" y="4092149"/>
            <a:ext cx="59147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N. dipendenti/collaboratori: </a:t>
            </a:r>
            <a:r>
              <a:rPr lang="it-IT" sz="36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Fatturato: </a:t>
            </a:r>
            <a:r>
              <a:rPr lang="it-IT" sz="36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1,1</a:t>
            </a:r>
            <a:r>
              <a:rPr lang="it-IT" sz="2400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ML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CE82BFB9-051D-7F67-B291-AB086645ADC9}"/>
              </a:ext>
            </a:extLst>
          </p:cNvPr>
          <p:cNvSpPr/>
          <p:nvPr/>
        </p:nvSpPr>
        <p:spPr>
          <a:xfrm>
            <a:off x="0" y="-18751"/>
            <a:ext cx="10916529" cy="68509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EC17DF0-8015-3732-91C5-09C2486DB595}"/>
              </a:ext>
            </a:extLst>
          </p:cNvPr>
          <p:cNvSpPr txBox="1"/>
          <p:nvPr/>
        </p:nvSpPr>
        <p:spPr>
          <a:xfrm>
            <a:off x="150640" y="37519"/>
            <a:ext cx="12045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AI SENT</a:t>
            </a:r>
          </a:p>
        </p:txBody>
      </p:sp>
    </p:spTree>
    <p:extLst>
      <p:ext uri="{BB962C8B-B14F-4D97-AF65-F5344CB8AC3E}">
        <p14:creationId xmlns:p14="http://schemas.microsoft.com/office/powerpoint/2010/main" val="4211347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2962E9E8-54AD-C4D9-42C9-384AC2CC61F6}"/>
              </a:ext>
            </a:extLst>
          </p:cNvPr>
          <p:cNvSpPr/>
          <p:nvPr/>
        </p:nvSpPr>
        <p:spPr>
          <a:xfrm>
            <a:off x="0" y="0"/>
            <a:ext cx="10888394" cy="59084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atin typeface="Aharoni" panose="02010803020104030203" pitchFamily="2" charset="-79"/>
                <a:cs typeface="Aharoni" panose="02010803020104030203" pitchFamily="2" charset="-79"/>
              </a:rPr>
              <a:t>                 PRADELLA SISTEMI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FD334EB-C9C0-3ADB-8213-08CB0B7A62A8}"/>
              </a:ext>
            </a:extLst>
          </p:cNvPr>
          <p:cNvSpPr txBox="1"/>
          <p:nvPr/>
        </p:nvSpPr>
        <p:spPr>
          <a:xfrm>
            <a:off x="221822" y="1118900"/>
            <a:ext cx="587417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Impresa, nata nel </a:t>
            </a:r>
            <a:r>
              <a:rPr lang="it-IT" sz="3200" dirty="0">
                <a:solidFill>
                  <a:srgbClr val="17B0E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2015</a:t>
            </a:r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, specializzata in ricerca, sviluppo, produzione e commercializzazione di innovazioni </a:t>
            </a:r>
          </a:p>
          <a:p>
            <a:pPr algn="just"/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in ambito Smart City, quali stazioni di ricarica per mobilità elettrica leggera e speciali teche per defibrillatori 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1339A06-3953-8396-A032-191578D79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93441"/>
            <a:ext cx="2627604" cy="241422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09B9328-0CA1-72DC-DBCE-8886EA817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012" y="1044668"/>
            <a:ext cx="2815692" cy="211176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8488587-0203-EB9F-A41C-2180CDF33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8012" y="3964446"/>
            <a:ext cx="2815692" cy="241422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06B46123-D673-9CBC-7810-F870ADA97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608" y="3401185"/>
            <a:ext cx="2179055" cy="2977487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3AEC8EE-A463-653C-42CF-6467F9384093}"/>
              </a:ext>
            </a:extLst>
          </p:cNvPr>
          <p:cNvSpPr txBox="1"/>
          <p:nvPr/>
        </p:nvSpPr>
        <p:spPr>
          <a:xfrm>
            <a:off x="221822" y="4190997"/>
            <a:ext cx="61053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N. dipendenti/collaboratori: </a:t>
            </a:r>
            <a:r>
              <a:rPr lang="it-IT" sz="3600" dirty="0">
                <a:solidFill>
                  <a:srgbClr val="17B0E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Fatturato: </a:t>
            </a:r>
            <a:r>
              <a:rPr lang="it-IT" sz="3600" dirty="0">
                <a:solidFill>
                  <a:srgbClr val="17B0E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3,1</a:t>
            </a:r>
            <a:r>
              <a:rPr lang="it-IT" sz="2400" dirty="0">
                <a:solidFill>
                  <a:srgbClr val="17B0E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ML</a:t>
            </a:r>
          </a:p>
        </p:txBody>
      </p:sp>
    </p:spTree>
    <p:extLst>
      <p:ext uri="{BB962C8B-B14F-4D97-AF65-F5344CB8AC3E}">
        <p14:creationId xmlns:p14="http://schemas.microsoft.com/office/powerpoint/2010/main" val="1053270131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3227</TotalTime>
  <Words>512</Words>
  <Application>Microsoft Office PowerPoint</Application>
  <PresentationFormat>Widescreen</PresentationFormat>
  <Paragraphs>60</Paragraphs>
  <Slides>10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8" baseType="lpstr">
      <vt:lpstr>Aharoni</vt:lpstr>
      <vt:lpstr>Arial</vt:lpstr>
      <vt:lpstr>Arial Black</vt:lpstr>
      <vt:lpstr>Calibri</vt:lpstr>
      <vt:lpstr>Trebuchet MS</vt:lpstr>
      <vt:lpstr>Wingdings 3</vt:lpstr>
      <vt:lpstr>Sfaccettatura</vt:lpstr>
      <vt:lpstr>Acrobat Document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Relazione Previsionale e Programmatica 2022</dc:title>
  <dc:creator>Garau Laura</dc:creator>
  <cp:lastModifiedBy>BGSVILUPPO BGSVILUPPO</cp:lastModifiedBy>
  <cp:revision>207</cp:revision>
  <cp:lastPrinted>2023-12-04T10:00:40Z</cp:lastPrinted>
  <dcterms:created xsi:type="dcterms:W3CDTF">2021-11-02T15:54:14Z</dcterms:created>
  <dcterms:modified xsi:type="dcterms:W3CDTF">2023-12-04T10:23:12Z</dcterms:modified>
</cp:coreProperties>
</file>